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sap Condensed" charset="1" panose="020F0506030202060203"/>
      <p:regular r:id="rId10"/>
    </p:embeddedFont>
    <p:embeddedFont>
      <p:font typeface="Asap Condensed Bold" charset="1" panose="020F0806030202060203"/>
      <p:regular r:id="rId11"/>
    </p:embeddedFont>
    <p:embeddedFont>
      <p:font typeface="Asap Condensed Italics" charset="1" panose="020F05060302020D0203"/>
      <p:regular r:id="rId12"/>
    </p:embeddedFont>
    <p:embeddedFont>
      <p:font typeface="Asap Condensed Bold Italics" charset="1" panose="020F08060302020D0203"/>
      <p:regular r:id="rId13"/>
    </p:embeddedFont>
    <p:embeddedFont>
      <p:font typeface="Dumondi Condensed" charset="1" panose="00000000000000000000"/>
      <p:regular r:id="rId14"/>
    </p:embeddedFont>
    <p:embeddedFont>
      <p:font typeface="Dumondi Condensed Bold" charset="1" panose="00000000000000000000"/>
      <p:regular r:id="rId15"/>
    </p:embeddedFont>
    <p:embeddedFont>
      <p:font typeface="Dumondi Condensed Italics" charset="1" panose="00000000000000000000"/>
      <p:regular r:id="rId16"/>
    </p:embeddedFont>
    <p:embeddedFont>
      <p:font typeface="Dumondi Condensed Bold Italics" charset="1" panose="00000000000000000000"/>
      <p:regular r:id="rId17"/>
    </p:embeddedFont>
    <p:embeddedFont>
      <p:font typeface="Dumondi Condensed Thin" charset="1" panose="00000000000000000000"/>
      <p:regular r:id="rId18"/>
    </p:embeddedFont>
    <p:embeddedFont>
      <p:font typeface="Dumondi Condensed Thin Italics" charset="1" panose="00000000000000000000"/>
      <p:regular r:id="rId19"/>
    </p:embeddedFont>
    <p:embeddedFont>
      <p:font typeface="Dumondi Condensed Light" charset="1" panose="00000000000000000000"/>
      <p:regular r:id="rId20"/>
    </p:embeddedFont>
    <p:embeddedFont>
      <p:font typeface="Dumondi Condensed Light Italics" charset="1" panose="00000000000000000000"/>
      <p:regular r:id="rId21"/>
    </p:embeddedFont>
    <p:embeddedFont>
      <p:font typeface="Dumondi Condensed Medium" charset="1" panose="00000000000000000000"/>
      <p:regular r:id="rId22"/>
    </p:embeddedFont>
    <p:embeddedFont>
      <p:font typeface="Dumondi Condensed Medium Italics" charset="1" panose="00000000000000000000"/>
      <p:regular r:id="rId23"/>
    </p:embeddedFont>
    <p:embeddedFont>
      <p:font typeface="Dumondi Condensed Semi-Bold" charset="1" panose="00000000000000000000"/>
      <p:regular r:id="rId24"/>
    </p:embeddedFont>
    <p:embeddedFont>
      <p:font typeface="Dumondi Condensed Semi-Bold Italics" charset="1" panose="00000000000000000000"/>
      <p:regular r:id="rId25"/>
    </p:embeddedFont>
    <p:embeddedFont>
      <p:font typeface="Dumondi Condensed Ultra-Bold" charset="1" panose="00000000000000000000"/>
      <p:regular r:id="rId26"/>
    </p:embeddedFont>
    <p:embeddedFont>
      <p:font typeface="Dumondi Condensed Ultra-Bold Italics" charset="1" panose="00000000000000000000"/>
      <p:regular r:id="rId27"/>
    </p:embeddedFont>
    <p:embeddedFont>
      <p:font typeface="Dumondi Condensed Heavy" charset="1" panose="00000000000000000000"/>
      <p:regular r:id="rId28"/>
    </p:embeddedFont>
    <p:embeddedFont>
      <p:font typeface="Dumondi Condensed Heavy Italics" charset="1" panose="00000000000000000000"/>
      <p:regular r:id="rId29"/>
    </p:embeddedFont>
    <p:embeddedFont>
      <p:font typeface="29LT Adir" charset="1" panose="00000506000000000000"/>
      <p:regular r:id="rId30"/>
    </p:embeddedFont>
    <p:embeddedFont>
      <p:font typeface="29LT Adir Bold" charset="1" panose="00000806000000000000"/>
      <p:regular r:id="rId31"/>
    </p:embeddedFont>
    <p:embeddedFont>
      <p:font typeface="29LT Adir Thin" charset="1" panose="00000206000000000000"/>
      <p:regular r:id="rId32"/>
    </p:embeddedFont>
    <p:embeddedFont>
      <p:font typeface="29LT Adir Extra-Light" charset="1" panose="00000306000000000000"/>
      <p:regular r:id="rId33"/>
    </p:embeddedFont>
    <p:embeddedFont>
      <p:font typeface="29LT Adir Light" charset="1" panose="00000406000000000000"/>
      <p:regular r:id="rId34"/>
    </p:embeddedFont>
    <p:embeddedFont>
      <p:font typeface="29LT Adir Medium" charset="1" panose="00000606000000000000"/>
      <p:regular r:id="rId35"/>
    </p:embeddedFont>
    <p:embeddedFont>
      <p:font typeface="29LT Adir Semi-Bold" charset="1" panose="00000706000000000000"/>
      <p:regular r:id="rId36"/>
    </p:embeddedFont>
    <p:embeddedFont>
      <p:font typeface="29LT Adir Ultra-Bold" charset="1" panose="00000906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slides/slide24.xml" Type="http://schemas.openxmlformats.org/officeDocument/2006/relationships/slide"/><Relationship Id="rId62" Target="slides/slide25.xml" Type="http://schemas.openxmlformats.org/officeDocument/2006/relationships/slide"/><Relationship Id="rId63" Target="slides/slide26.xml" Type="http://schemas.openxmlformats.org/officeDocument/2006/relationships/slide"/><Relationship Id="rId64" Target="slides/slide27.xml" Type="http://schemas.openxmlformats.org/officeDocument/2006/relationships/slide"/><Relationship Id="rId65" Target="slides/slide28.xml" Type="http://schemas.openxmlformats.org/officeDocument/2006/relationships/slide"/><Relationship Id="rId66" Target="slides/slide29.xml" Type="http://schemas.openxmlformats.org/officeDocument/2006/relationships/slide"/><Relationship Id="rId67" Target="slides/slide30.xml" Type="http://schemas.openxmlformats.org/officeDocument/2006/relationships/slide"/><Relationship Id="rId68" Target="slides/slide31.xml" Type="http://schemas.openxmlformats.org/officeDocument/2006/relationships/slide"/><Relationship Id="rId69" Target="slides/slide32.xml" Type="http://schemas.openxmlformats.org/officeDocument/2006/relationships/slide"/><Relationship Id="rId7" Target="fonts/font7.fntdata" Type="http://schemas.openxmlformats.org/officeDocument/2006/relationships/font"/><Relationship Id="rId70" Target="slides/slide33.xml" Type="http://schemas.openxmlformats.org/officeDocument/2006/relationships/slide"/><Relationship Id="rId71" Target="slides/slide34.xml" Type="http://schemas.openxmlformats.org/officeDocument/2006/relationships/slide"/><Relationship Id="rId72" Target="slides/slide35.xml" Type="http://schemas.openxmlformats.org/officeDocument/2006/relationships/slide"/><Relationship Id="rId73" Target="slides/slide3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944651" y="1028700"/>
            <a:ext cx="6928577" cy="8884430"/>
          </a:xfrm>
          <a:prstGeom prst="rect">
            <a:avLst/>
          </a:prstGeom>
        </p:spPr>
      </p:pic>
      <p:grpSp>
        <p:nvGrpSpPr>
          <p:cNvPr name="Group 3" id="3"/>
          <p:cNvGrpSpPr/>
          <p:nvPr/>
        </p:nvGrpSpPr>
        <p:grpSpPr>
          <a:xfrm rot="0">
            <a:off x="-1164697" y="1266114"/>
            <a:ext cx="2790777" cy="2790777"/>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944651" y="687907"/>
            <a:ext cx="681586" cy="681586"/>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138125" y="8891612"/>
            <a:ext cx="2790777" cy="2790777"/>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911846" y="8677522"/>
            <a:ext cx="802223" cy="802223"/>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873228" y="3744595"/>
            <a:ext cx="8709797" cy="2712085"/>
          </a:xfrm>
          <a:prstGeom prst="rect">
            <a:avLst/>
          </a:prstGeom>
        </p:spPr>
        <p:txBody>
          <a:bodyPr anchor="t" rtlCol="false" tIns="0" lIns="0" bIns="0" rIns="0">
            <a:spAutoFit/>
          </a:bodyPr>
          <a:lstStyle/>
          <a:p>
            <a:pPr algn="just">
              <a:lnSpc>
                <a:spcPts val="5739"/>
              </a:lnSpc>
            </a:pPr>
            <a:r>
              <a:rPr lang="en-US" sz="4099">
                <a:solidFill>
                  <a:srgbClr val="000000"/>
                </a:solidFill>
                <a:latin typeface="Asap Condensed Bold"/>
              </a:rPr>
              <a:t>FOSTERING ACADEMIC EXCELLENCE </a:t>
            </a:r>
          </a:p>
          <a:p>
            <a:pPr algn="just">
              <a:lnSpc>
                <a:spcPts val="5739"/>
              </a:lnSpc>
            </a:pPr>
            <a:r>
              <a:rPr lang="en-US" sz="4099">
                <a:solidFill>
                  <a:srgbClr val="000000"/>
                </a:solidFill>
                <a:latin typeface="Asap Condensed Bold"/>
              </a:rPr>
              <a:t>THROUGH UNIVERSITY STUDENT FEEDBACK</a:t>
            </a:r>
          </a:p>
          <a:p>
            <a:pPr algn="just">
              <a:lnSpc>
                <a:spcPts val="5040"/>
              </a:lnSpc>
            </a:pPr>
            <a:r>
              <a:rPr lang="en-US" sz="3600">
                <a:solidFill>
                  <a:srgbClr val="000000"/>
                </a:solidFill>
                <a:latin typeface="Asap Condensed Italics"/>
              </a:rPr>
              <a:t>ENHANCING THE QUALITY OF SUBJECTS OF K20 </a:t>
            </a:r>
          </a:p>
          <a:p>
            <a:pPr algn="just">
              <a:lnSpc>
                <a:spcPts val="5040"/>
              </a:lnSpc>
              <a:spcBef>
                <a:spcPct val="0"/>
              </a:spcBef>
            </a:pPr>
            <a:r>
              <a:rPr lang="en-US" sz="3600">
                <a:solidFill>
                  <a:srgbClr val="000000"/>
                </a:solidFill>
                <a:latin typeface="Asap Condensed Italics"/>
              </a:rPr>
              <a:t>IN FACULTY OF INFORMATION SYSTEMS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5022" y="1617613"/>
            <a:ext cx="11047512" cy="7051773"/>
            <a:chOff x="0" y="0"/>
            <a:chExt cx="14350511" cy="9160122"/>
          </a:xfrm>
        </p:grpSpPr>
        <p:sp>
          <p:nvSpPr>
            <p:cNvPr name="Freeform 15" id="15"/>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6" id="16"/>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7" id="17"/>
          <p:cNvSpPr/>
          <p:nvPr/>
        </p:nvSpPr>
        <p:spPr>
          <a:xfrm flipH="false" flipV="false" rot="0">
            <a:off x="812517" y="1734273"/>
            <a:ext cx="10857941" cy="6896855"/>
          </a:xfrm>
          <a:custGeom>
            <a:avLst/>
            <a:gdLst/>
            <a:ahLst/>
            <a:cxnLst/>
            <a:rect r="r" b="b" t="t" l="l"/>
            <a:pathLst>
              <a:path h="6896855" w="10857941">
                <a:moveTo>
                  <a:pt x="0" y="0"/>
                </a:moveTo>
                <a:lnTo>
                  <a:pt x="10857940" y="0"/>
                </a:lnTo>
                <a:lnTo>
                  <a:pt x="10857940" y="6896855"/>
                </a:lnTo>
                <a:lnTo>
                  <a:pt x="0" y="6896855"/>
                </a:lnTo>
                <a:lnTo>
                  <a:pt x="0" y="0"/>
                </a:lnTo>
                <a:close/>
              </a:path>
            </a:pathLst>
          </a:custGeom>
          <a:blipFill>
            <a:blip r:embed="rId2"/>
            <a:stretch>
              <a:fillRect l="0" t="-1691" r="-1745" b="0"/>
            </a:stretch>
          </a:blipFill>
        </p:spPr>
      </p:sp>
      <p:sp>
        <p:nvSpPr>
          <p:cNvPr name="TextBox 18" id="18"/>
          <p:cNvSpPr txBox="true"/>
          <p:nvPr/>
        </p:nvSpPr>
        <p:spPr>
          <a:xfrm rot="0">
            <a:off x="12235007" y="2575172"/>
            <a:ext cx="5792203" cy="6055956"/>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Button "Send":</a:t>
            </a:r>
          </a:p>
          <a:p>
            <a:pPr>
              <a:lnSpc>
                <a:spcPts val="3984"/>
              </a:lnSpc>
            </a:pPr>
          </a:p>
          <a:p>
            <a:pPr marL="754559" indent="-377280" lvl="1">
              <a:lnSpc>
                <a:spcPts val="3984"/>
              </a:lnSpc>
              <a:buFont typeface="Arial"/>
              <a:buChar char="•"/>
            </a:pPr>
            <a:r>
              <a:rPr lang="en-US" sz="3494" spc="76">
                <a:solidFill>
                  <a:srgbClr val="000000"/>
                </a:solidFill>
                <a:latin typeface="Dumondi Condensed"/>
              </a:rPr>
              <a:t>In</a:t>
            </a:r>
            <a:r>
              <a:rPr lang="en-US" sz="3494" spc="76">
                <a:solidFill>
                  <a:srgbClr val="000000"/>
                </a:solidFill>
                <a:latin typeface="Dumondi Condensed"/>
              </a:rPr>
              <a:t>itiates upon clicking "Send."</a:t>
            </a:r>
          </a:p>
          <a:p>
            <a:pPr marL="754559" indent="-377280" lvl="1">
              <a:lnSpc>
                <a:spcPts val="3984"/>
              </a:lnSpc>
              <a:buFont typeface="Arial"/>
              <a:buChar char="•"/>
            </a:pPr>
            <a:r>
              <a:rPr lang="en-US" sz="3494" spc="76">
                <a:solidFill>
                  <a:srgbClr val="000000"/>
                </a:solidFill>
                <a:latin typeface="Dumondi Condensed"/>
              </a:rPr>
              <a:t>Verifies student info (code, email) in the database.</a:t>
            </a:r>
          </a:p>
          <a:p>
            <a:pPr marL="754559" indent="-377280" lvl="1">
              <a:lnSpc>
                <a:spcPts val="3984"/>
              </a:lnSpc>
              <a:buFont typeface="Arial"/>
              <a:buChar char="•"/>
            </a:pPr>
            <a:r>
              <a:rPr lang="en-US" sz="3494" spc="76">
                <a:solidFill>
                  <a:srgbClr val="000000"/>
                </a:solidFill>
                <a:latin typeface="Dumondi Condensed"/>
              </a:rPr>
              <a:t>Checks alignment of Faculty, Class, and Subject.</a:t>
            </a:r>
          </a:p>
          <a:p>
            <a:pPr marL="754559" indent="-377280" lvl="1">
              <a:lnSpc>
                <a:spcPts val="3984"/>
              </a:lnSpc>
              <a:buFont typeface="Arial"/>
              <a:buChar char="•"/>
            </a:pPr>
            <a:r>
              <a:rPr lang="en-US" sz="3494" spc="76">
                <a:solidFill>
                  <a:srgbClr val="000000"/>
                </a:solidFill>
                <a:latin typeface="Dumondi Condensed"/>
              </a:rPr>
              <a:t>Appends data to the "Feedback" table in the database.</a:t>
            </a:r>
          </a:p>
          <a:p>
            <a:pPr marL="754559" indent="-377280" lvl="1">
              <a:lnSpc>
                <a:spcPts val="3984"/>
              </a:lnSpc>
              <a:buFont typeface="Arial"/>
              <a:buChar char="•"/>
            </a:pPr>
            <a:r>
              <a:rPr lang="en-US" sz="3494" spc="76">
                <a:solidFill>
                  <a:srgbClr val="000000"/>
                </a:solidFill>
                <a:latin typeface="Dumondi Condensed"/>
              </a:rPr>
              <a:t>Resets input in ComboBoxes and t</a:t>
            </a:r>
            <a:r>
              <a:rPr lang="en-US" sz="3494" spc="76">
                <a:solidFill>
                  <a:srgbClr val="000000"/>
                </a:solidFill>
                <a:latin typeface="Dumondi Condensed"/>
              </a:rPr>
              <a:t>extboxes.</a:t>
            </a:r>
          </a:p>
          <a:p>
            <a:pPr marL="754559" indent="-377280" lvl="1">
              <a:lnSpc>
                <a:spcPts val="3984"/>
              </a:lnSpc>
              <a:buFont typeface="Arial"/>
              <a:buChar char="•"/>
            </a:pPr>
            <a:r>
              <a:rPr lang="en-US" sz="3494" spc="76">
                <a:solidFill>
                  <a:srgbClr val="000000"/>
                </a:solidFill>
                <a:latin typeface="Dumondi Condensed"/>
              </a:rPr>
              <a:t>Displays success message.</a:t>
            </a:r>
          </a:p>
        </p:txBody>
      </p:sp>
      <p:sp>
        <p:nvSpPr>
          <p:cNvPr name="TextBox 19" id="19"/>
          <p:cNvSpPr txBox="true"/>
          <p:nvPr/>
        </p:nvSpPr>
        <p:spPr>
          <a:xfrm rot="0">
            <a:off x="12235007" y="1506405"/>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2. frmSendFeedback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5022" y="1617613"/>
            <a:ext cx="11047512" cy="7051773"/>
            <a:chOff x="0" y="0"/>
            <a:chExt cx="14350511" cy="9160122"/>
          </a:xfrm>
        </p:grpSpPr>
        <p:sp>
          <p:nvSpPr>
            <p:cNvPr name="Freeform 15" id="15"/>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6" id="16"/>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7" id="17"/>
          <p:cNvSpPr/>
          <p:nvPr/>
        </p:nvSpPr>
        <p:spPr>
          <a:xfrm flipH="false" flipV="false" rot="0">
            <a:off x="856163" y="1692449"/>
            <a:ext cx="10743834" cy="6902103"/>
          </a:xfrm>
          <a:custGeom>
            <a:avLst/>
            <a:gdLst/>
            <a:ahLst/>
            <a:cxnLst/>
            <a:rect r="r" b="b" t="t" l="l"/>
            <a:pathLst>
              <a:path h="6902103" w="10743834">
                <a:moveTo>
                  <a:pt x="0" y="0"/>
                </a:moveTo>
                <a:lnTo>
                  <a:pt x="10743835" y="0"/>
                </a:lnTo>
                <a:lnTo>
                  <a:pt x="10743835" y="6902102"/>
                </a:lnTo>
                <a:lnTo>
                  <a:pt x="0" y="6902102"/>
                </a:lnTo>
                <a:lnTo>
                  <a:pt x="0" y="0"/>
                </a:lnTo>
                <a:close/>
              </a:path>
            </a:pathLst>
          </a:custGeom>
          <a:blipFill>
            <a:blip r:embed="rId2"/>
            <a:stretch>
              <a:fillRect l="0" t="-457" r="-385" b="-255"/>
            </a:stretch>
          </a:blipFill>
        </p:spPr>
      </p:sp>
      <p:sp>
        <p:nvSpPr>
          <p:cNvPr name="TextBox 18" id="18"/>
          <p:cNvSpPr txBox="true"/>
          <p:nvPr/>
        </p:nvSpPr>
        <p:spPr>
          <a:xfrm rot="0">
            <a:off x="12235007" y="2859455"/>
            <a:ext cx="5792203" cy="5551131"/>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Button Sign In:</a:t>
            </a:r>
          </a:p>
          <a:p>
            <a:pPr marL="754559" indent="-377280" lvl="1">
              <a:lnSpc>
                <a:spcPts val="3984"/>
              </a:lnSpc>
              <a:buFont typeface="Arial"/>
              <a:buChar char="•"/>
            </a:pPr>
            <a:r>
              <a:rPr lang="en-US" sz="3494" spc="76">
                <a:solidFill>
                  <a:srgbClr val="000000"/>
                </a:solidFill>
                <a:latin typeface="Dumondi Condensed"/>
              </a:rPr>
              <a:t>Input Lecturer Code and Secret Code and compare provided data with "Lecturers" table.</a:t>
            </a:r>
          </a:p>
          <a:p>
            <a:pPr marL="754559" indent="-377280" lvl="1">
              <a:lnSpc>
                <a:spcPts val="3984"/>
              </a:lnSpc>
              <a:buFont typeface="Arial"/>
              <a:buChar char="•"/>
            </a:pPr>
            <a:r>
              <a:rPr lang="en-US" sz="3494" spc="76">
                <a:solidFill>
                  <a:srgbClr val="000000"/>
                </a:solidFill>
                <a:latin typeface="Dumondi Condensed"/>
              </a:rPr>
              <a:t>If correct, opens "frmShowFeedback" form for feedback display.</a:t>
            </a:r>
          </a:p>
          <a:p>
            <a:pPr marL="754559" indent="-377280" lvl="1">
              <a:lnSpc>
                <a:spcPts val="3984"/>
              </a:lnSpc>
              <a:buFont typeface="Arial"/>
              <a:buChar char="•"/>
            </a:pPr>
            <a:r>
              <a:rPr lang="en-US" sz="3494" spc="76">
                <a:solidFill>
                  <a:srgbClr val="000000"/>
                </a:solidFill>
                <a:latin typeface="Dumondi Condensed"/>
              </a:rPr>
              <a:t>If incorr</a:t>
            </a:r>
            <a:r>
              <a:rPr lang="en-US" sz="3494" spc="76">
                <a:solidFill>
                  <a:srgbClr val="000000"/>
                </a:solidFill>
                <a:latin typeface="Dumondi Condensed"/>
              </a:rPr>
              <a:t>ect, increments "loginAttempts."</a:t>
            </a:r>
          </a:p>
          <a:p>
            <a:pPr marL="754559" indent="-377280" lvl="1">
              <a:lnSpc>
                <a:spcPts val="3984"/>
              </a:lnSpc>
              <a:buFont typeface="Arial"/>
              <a:buChar char="•"/>
            </a:pPr>
            <a:r>
              <a:rPr lang="en-US" sz="3494" spc="76">
                <a:solidFill>
                  <a:srgbClr val="000000"/>
                </a:solidFill>
                <a:latin typeface="Dumondi Condensed"/>
              </a:rPr>
              <a:t>Exceeding 3 attempts closes "frmLectures," shows "frmHom</a:t>
            </a:r>
            <a:r>
              <a:rPr lang="en-US" sz="3494" spc="76">
                <a:solidFill>
                  <a:srgbClr val="000000"/>
                </a:solidFill>
                <a:latin typeface="Dumondi Condensed"/>
              </a:rPr>
              <a:t>e."</a:t>
            </a:r>
          </a:p>
        </p:txBody>
      </p:sp>
      <p:sp>
        <p:nvSpPr>
          <p:cNvPr name="TextBox 19" id="19"/>
          <p:cNvSpPr txBox="true"/>
          <p:nvPr/>
        </p:nvSpPr>
        <p:spPr>
          <a:xfrm rot="0">
            <a:off x="12235007" y="1790689"/>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3. frmLecturers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5022" y="1617613"/>
            <a:ext cx="11047512" cy="7051773"/>
            <a:chOff x="0" y="0"/>
            <a:chExt cx="14350511" cy="9160122"/>
          </a:xfrm>
        </p:grpSpPr>
        <p:sp>
          <p:nvSpPr>
            <p:cNvPr name="Freeform 15" id="15"/>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6" id="16"/>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7" id="17"/>
          <p:cNvSpPr/>
          <p:nvPr/>
        </p:nvSpPr>
        <p:spPr>
          <a:xfrm flipH="false" flipV="false" rot="0">
            <a:off x="799477" y="1705969"/>
            <a:ext cx="10863766" cy="6875061"/>
          </a:xfrm>
          <a:custGeom>
            <a:avLst/>
            <a:gdLst/>
            <a:ahLst/>
            <a:cxnLst/>
            <a:rect r="r" b="b" t="t" l="l"/>
            <a:pathLst>
              <a:path h="6875061" w="10863766">
                <a:moveTo>
                  <a:pt x="0" y="0"/>
                </a:moveTo>
                <a:lnTo>
                  <a:pt x="10863765" y="0"/>
                </a:lnTo>
                <a:lnTo>
                  <a:pt x="10863765" y="6875062"/>
                </a:lnTo>
                <a:lnTo>
                  <a:pt x="0" y="6875062"/>
                </a:lnTo>
                <a:lnTo>
                  <a:pt x="0" y="0"/>
                </a:lnTo>
                <a:close/>
              </a:path>
            </a:pathLst>
          </a:custGeom>
          <a:blipFill>
            <a:blip r:embed="rId2"/>
            <a:stretch>
              <a:fillRect l="0" t="0" r="-320" b="0"/>
            </a:stretch>
          </a:blipFill>
        </p:spPr>
      </p:sp>
      <p:sp>
        <p:nvSpPr>
          <p:cNvPr name="TextBox 18" id="18"/>
          <p:cNvSpPr txBox="true"/>
          <p:nvPr/>
        </p:nvSpPr>
        <p:spPr>
          <a:xfrm rot="0">
            <a:off x="12145210" y="3869105"/>
            <a:ext cx="5433015" cy="3531831"/>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This form provides users with the ability to select Faculty, Class, and Subject to display relevant feedback from the database </a:t>
            </a:r>
          </a:p>
          <a:p>
            <a:pPr>
              <a:lnSpc>
                <a:spcPts val="3984"/>
              </a:lnSpc>
            </a:pPr>
          </a:p>
          <a:p>
            <a:pPr>
              <a:lnSpc>
                <a:spcPts val="3984"/>
              </a:lnSpc>
            </a:pPr>
            <a:r>
              <a:rPr lang="en-US" sz="3494" spc="76">
                <a:solidFill>
                  <a:srgbClr val="000000"/>
                </a:solidFill>
                <a:latin typeface="Dumondi Condensed"/>
              </a:rPr>
              <a:t>Combobox Class and </a:t>
            </a:r>
            <a:r>
              <a:rPr lang="en-US" sz="3494" spc="76">
                <a:solidFill>
                  <a:srgbClr val="000000"/>
                </a:solidFill>
                <a:latin typeface="Dumondi Condensed"/>
              </a:rPr>
              <a:t>Combobox Subject similar to frmSendFeedback</a:t>
            </a:r>
          </a:p>
        </p:txBody>
      </p:sp>
      <p:sp>
        <p:nvSpPr>
          <p:cNvPr name="TextBox 19" id="19"/>
          <p:cNvSpPr txBox="true"/>
          <p:nvPr/>
        </p:nvSpPr>
        <p:spPr>
          <a:xfrm rot="0">
            <a:off x="12145210" y="2800339"/>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4. frmShowFeedback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5022" y="1617613"/>
            <a:ext cx="11047512" cy="7051773"/>
            <a:chOff x="0" y="0"/>
            <a:chExt cx="14350511" cy="9160122"/>
          </a:xfrm>
        </p:grpSpPr>
        <p:sp>
          <p:nvSpPr>
            <p:cNvPr name="Freeform 15" id="15"/>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6" id="16"/>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7" id="17"/>
          <p:cNvSpPr/>
          <p:nvPr/>
        </p:nvSpPr>
        <p:spPr>
          <a:xfrm flipH="false" flipV="false" rot="0">
            <a:off x="799477" y="1705969"/>
            <a:ext cx="10863766" cy="6875061"/>
          </a:xfrm>
          <a:custGeom>
            <a:avLst/>
            <a:gdLst/>
            <a:ahLst/>
            <a:cxnLst/>
            <a:rect r="r" b="b" t="t" l="l"/>
            <a:pathLst>
              <a:path h="6875061" w="10863766">
                <a:moveTo>
                  <a:pt x="0" y="0"/>
                </a:moveTo>
                <a:lnTo>
                  <a:pt x="10863765" y="0"/>
                </a:lnTo>
                <a:lnTo>
                  <a:pt x="10863765" y="6875062"/>
                </a:lnTo>
                <a:lnTo>
                  <a:pt x="0" y="6875062"/>
                </a:lnTo>
                <a:lnTo>
                  <a:pt x="0" y="0"/>
                </a:lnTo>
                <a:close/>
              </a:path>
            </a:pathLst>
          </a:custGeom>
          <a:blipFill>
            <a:blip r:embed="rId2"/>
            <a:stretch>
              <a:fillRect l="0" t="0" r="-320" b="0"/>
            </a:stretch>
          </a:blipFill>
        </p:spPr>
      </p:sp>
      <p:sp>
        <p:nvSpPr>
          <p:cNvPr name="TextBox 18" id="18"/>
          <p:cNvSpPr txBox="true"/>
          <p:nvPr/>
        </p:nvSpPr>
        <p:spPr>
          <a:xfrm rot="0">
            <a:off x="12145210" y="3869105"/>
            <a:ext cx="5433015" cy="5551131"/>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Button Confirm:</a:t>
            </a:r>
          </a:p>
          <a:p>
            <a:pPr>
              <a:lnSpc>
                <a:spcPts val="3984"/>
              </a:lnSpc>
            </a:pPr>
          </a:p>
          <a:p>
            <a:pPr marL="754559" indent="-377280" lvl="1">
              <a:lnSpc>
                <a:spcPts val="3984"/>
              </a:lnSpc>
              <a:buFont typeface="Arial"/>
              <a:buChar char="•"/>
            </a:pPr>
            <a:r>
              <a:rPr lang="en-US" sz="3494" spc="76">
                <a:solidFill>
                  <a:srgbClr val="000000"/>
                </a:solidFill>
                <a:latin typeface="Dumondi Condensed"/>
              </a:rPr>
              <a:t>Displays Feedback related with Class and Subject in "Feedback" ListView for Lecturer viewing.</a:t>
            </a:r>
          </a:p>
          <a:p>
            <a:pPr>
              <a:lnSpc>
                <a:spcPts val="3984"/>
              </a:lnSpc>
            </a:pPr>
          </a:p>
          <a:p>
            <a:pPr marL="754559" indent="-377280" lvl="1">
              <a:lnSpc>
                <a:spcPts val="3984"/>
              </a:lnSpc>
              <a:buFont typeface="Arial"/>
              <a:buChar char="•"/>
            </a:pPr>
            <a:r>
              <a:rPr lang="en-US" sz="3494" spc="76">
                <a:solidFill>
                  <a:srgbClr val="000000"/>
                </a:solidFill>
                <a:latin typeface="Dumondi Condensed"/>
              </a:rPr>
              <a:t>GroupBox Rating is a field designed for Text Mining, which will be presented in the next chapter</a:t>
            </a:r>
          </a:p>
          <a:p>
            <a:pPr>
              <a:lnSpc>
                <a:spcPts val="3984"/>
              </a:lnSpc>
            </a:pPr>
          </a:p>
        </p:txBody>
      </p:sp>
      <p:sp>
        <p:nvSpPr>
          <p:cNvPr name="TextBox 19" id="19"/>
          <p:cNvSpPr txBox="true"/>
          <p:nvPr/>
        </p:nvSpPr>
        <p:spPr>
          <a:xfrm rot="0">
            <a:off x="12145210" y="2800339"/>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4. frmShowFeedback</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5C853"/>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838973" y="3809033"/>
            <a:ext cx="10610054" cy="3440430"/>
          </a:xfrm>
          <a:prstGeom prst="rect">
            <a:avLst/>
          </a:prstGeom>
        </p:spPr>
        <p:txBody>
          <a:bodyPr anchor="t" rtlCol="false" tIns="0" lIns="0" bIns="0" rIns="0">
            <a:spAutoFit/>
          </a:bodyPr>
          <a:lstStyle/>
          <a:p>
            <a:pPr algn="ctr">
              <a:lnSpc>
                <a:spcPts val="8910"/>
              </a:lnSpc>
            </a:pPr>
            <a:r>
              <a:rPr lang="en-US" sz="9000">
                <a:solidFill>
                  <a:srgbClr val="000000"/>
                </a:solidFill>
                <a:latin typeface="Asap Condensed Bold"/>
              </a:rPr>
              <a:t>DATABASE DESIGN AND APPLYING MACHINE LEARNING </a:t>
            </a:r>
          </a:p>
        </p:txBody>
      </p:sp>
      <p:sp>
        <p:nvSpPr>
          <p:cNvPr name="AutoShape 16" id="16"/>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083260" y="4174471"/>
            <a:ext cx="15064804" cy="1738033"/>
          </a:xfrm>
          <a:prstGeom prst="rect">
            <a:avLst/>
          </a:prstGeom>
        </p:spPr>
        <p:txBody>
          <a:bodyPr anchor="t" rtlCol="false" tIns="0" lIns="0" bIns="0" rIns="0">
            <a:spAutoFit/>
          </a:bodyPr>
          <a:lstStyle/>
          <a:p>
            <a:pPr algn="just">
              <a:lnSpc>
                <a:spcPts val="14155"/>
              </a:lnSpc>
            </a:pPr>
            <a:r>
              <a:rPr lang="en-US" sz="10111">
                <a:solidFill>
                  <a:srgbClr val="000000"/>
                </a:solidFill>
                <a:latin typeface="Asap Condensed Bold"/>
              </a:rPr>
              <a:t>DATABASE DESIGN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82699" y="1538118"/>
            <a:ext cx="15431108" cy="2224366"/>
            <a:chOff x="0" y="0"/>
            <a:chExt cx="17139570" cy="2470638"/>
          </a:xfrm>
        </p:grpSpPr>
        <p:sp>
          <p:nvSpPr>
            <p:cNvPr name="Freeform 15" id="15"/>
            <p:cNvSpPr/>
            <p:nvPr/>
          </p:nvSpPr>
          <p:spPr>
            <a:xfrm flipH="false" flipV="false" rot="0">
              <a:off x="31750" y="31750"/>
              <a:ext cx="17076069" cy="2407138"/>
            </a:xfrm>
            <a:custGeom>
              <a:avLst/>
              <a:gdLst/>
              <a:ahLst/>
              <a:cxnLst/>
              <a:rect r="r" b="b" t="t" l="l"/>
              <a:pathLst>
                <a:path h="2407138" w="17076069">
                  <a:moveTo>
                    <a:pt x="16983360" y="2407138"/>
                  </a:moveTo>
                  <a:lnTo>
                    <a:pt x="92710" y="2407138"/>
                  </a:lnTo>
                  <a:cubicBezTo>
                    <a:pt x="41910" y="2407138"/>
                    <a:pt x="0" y="2365228"/>
                    <a:pt x="0" y="2314428"/>
                  </a:cubicBezTo>
                  <a:lnTo>
                    <a:pt x="0" y="92710"/>
                  </a:lnTo>
                  <a:cubicBezTo>
                    <a:pt x="0" y="41910"/>
                    <a:pt x="41910" y="0"/>
                    <a:pt x="92710" y="0"/>
                  </a:cubicBezTo>
                  <a:lnTo>
                    <a:pt x="16982089" y="0"/>
                  </a:lnTo>
                  <a:cubicBezTo>
                    <a:pt x="17032889" y="0"/>
                    <a:pt x="17074800" y="41910"/>
                    <a:pt x="17074800" y="92710"/>
                  </a:cubicBezTo>
                  <a:lnTo>
                    <a:pt x="17074800" y="2313158"/>
                  </a:lnTo>
                  <a:cubicBezTo>
                    <a:pt x="17076069" y="2365228"/>
                    <a:pt x="17034160" y="2407138"/>
                    <a:pt x="16983360" y="2407138"/>
                  </a:cubicBezTo>
                  <a:close/>
                </a:path>
              </a:pathLst>
            </a:custGeom>
            <a:solidFill>
              <a:srgbClr val="FFFFFF"/>
            </a:solidFill>
          </p:spPr>
        </p:sp>
        <p:sp>
          <p:nvSpPr>
            <p:cNvPr name="Freeform 16" id="16"/>
            <p:cNvSpPr/>
            <p:nvPr/>
          </p:nvSpPr>
          <p:spPr>
            <a:xfrm flipH="false" flipV="false" rot="0">
              <a:off x="0" y="0"/>
              <a:ext cx="17139569" cy="2470638"/>
            </a:xfrm>
            <a:custGeom>
              <a:avLst/>
              <a:gdLst/>
              <a:ahLst/>
              <a:cxnLst/>
              <a:rect r="r" b="b" t="t" l="l"/>
              <a:pathLst>
                <a:path h="2470638" w="17139569">
                  <a:moveTo>
                    <a:pt x="17015110" y="59690"/>
                  </a:moveTo>
                  <a:cubicBezTo>
                    <a:pt x="17050669" y="59690"/>
                    <a:pt x="17079880" y="88900"/>
                    <a:pt x="17079880" y="124460"/>
                  </a:cubicBezTo>
                  <a:lnTo>
                    <a:pt x="17079880" y="2346178"/>
                  </a:lnTo>
                  <a:cubicBezTo>
                    <a:pt x="17079880" y="2381738"/>
                    <a:pt x="17050669" y="2410948"/>
                    <a:pt x="17015110" y="2410948"/>
                  </a:cubicBezTo>
                  <a:lnTo>
                    <a:pt x="124460" y="2410948"/>
                  </a:lnTo>
                  <a:cubicBezTo>
                    <a:pt x="88900" y="2410948"/>
                    <a:pt x="59690" y="2381738"/>
                    <a:pt x="59690" y="2346178"/>
                  </a:cubicBezTo>
                  <a:lnTo>
                    <a:pt x="59690" y="124460"/>
                  </a:lnTo>
                  <a:cubicBezTo>
                    <a:pt x="59690" y="88900"/>
                    <a:pt x="88900" y="59690"/>
                    <a:pt x="124460" y="59690"/>
                  </a:cubicBezTo>
                  <a:lnTo>
                    <a:pt x="17015110" y="59690"/>
                  </a:lnTo>
                  <a:moveTo>
                    <a:pt x="17015110" y="0"/>
                  </a:moveTo>
                  <a:lnTo>
                    <a:pt x="124460" y="0"/>
                  </a:lnTo>
                  <a:cubicBezTo>
                    <a:pt x="55880" y="0"/>
                    <a:pt x="0" y="55880"/>
                    <a:pt x="0" y="124460"/>
                  </a:cubicBezTo>
                  <a:lnTo>
                    <a:pt x="0" y="2346178"/>
                  </a:lnTo>
                  <a:cubicBezTo>
                    <a:pt x="0" y="2414758"/>
                    <a:pt x="55880" y="2470638"/>
                    <a:pt x="124460" y="2470638"/>
                  </a:cubicBezTo>
                  <a:lnTo>
                    <a:pt x="17015110" y="2470638"/>
                  </a:lnTo>
                  <a:cubicBezTo>
                    <a:pt x="17083691" y="2470638"/>
                    <a:pt x="17139569" y="2414758"/>
                    <a:pt x="17139569" y="2346178"/>
                  </a:cubicBezTo>
                  <a:lnTo>
                    <a:pt x="17139569" y="124460"/>
                  </a:lnTo>
                  <a:cubicBezTo>
                    <a:pt x="17139569" y="55880"/>
                    <a:pt x="17083691" y="0"/>
                    <a:pt x="17015110" y="0"/>
                  </a:cubicBezTo>
                  <a:close/>
                </a:path>
              </a:pathLst>
            </a:custGeom>
            <a:solidFill>
              <a:srgbClr val="191919"/>
            </a:solidFill>
          </p:spPr>
        </p:sp>
      </p:grpSp>
      <p:sp>
        <p:nvSpPr>
          <p:cNvPr name="Freeform 17" id="17"/>
          <p:cNvSpPr/>
          <p:nvPr/>
        </p:nvSpPr>
        <p:spPr>
          <a:xfrm flipH="false" flipV="false" rot="0">
            <a:off x="1054365" y="1778978"/>
            <a:ext cx="14887776" cy="1742644"/>
          </a:xfrm>
          <a:custGeom>
            <a:avLst/>
            <a:gdLst/>
            <a:ahLst/>
            <a:cxnLst/>
            <a:rect r="r" b="b" t="t" l="l"/>
            <a:pathLst>
              <a:path h="1742644" w="14887776">
                <a:moveTo>
                  <a:pt x="0" y="0"/>
                </a:moveTo>
                <a:lnTo>
                  <a:pt x="14887776" y="0"/>
                </a:lnTo>
                <a:lnTo>
                  <a:pt x="14887776" y="1742645"/>
                </a:lnTo>
                <a:lnTo>
                  <a:pt x="0" y="1742645"/>
                </a:lnTo>
                <a:lnTo>
                  <a:pt x="0" y="0"/>
                </a:lnTo>
                <a:close/>
              </a:path>
            </a:pathLst>
          </a:custGeom>
          <a:blipFill>
            <a:blip r:embed="rId2"/>
            <a:stretch>
              <a:fillRect l="0" t="0" r="0" b="0"/>
            </a:stretch>
          </a:blipFill>
        </p:spPr>
      </p:sp>
      <p:grpSp>
        <p:nvGrpSpPr>
          <p:cNvPr name="Group 18" id="18"/>
          <p:cNvGrpSpPr/>
          <p:nvPr/>
        </p:nvGrpSpPr>
        <p:grpSpPr>
          <a:xfrm rot="0">
            <a:off x="782699" y="5476875"/>
            <a:ext cx="15431108" cy="2854987"/>
            <a:chOff x="0" y="0"/>
            <a:chExt cx="17139570" cy="3171078"/>
          </a:xfrm>
        </p:grpSpPr>
        <p:sp>
          <p:nvSpPr>
            <p:cNvPr name="Freeform 19" id="19"/>
            <p:cNvSpPr/>
            <p:nvPr/>
          </p:nvSpPr>
          <p:spPr>
            <a:xfrm flipH="false" flipV="false" rot="0">
              <a:off x="31750" y="31750"/>
              <a:ext cx="17076069" cy="3107578"/>
            </a:xfrm>
            <a:custGeom>
              <a:avLst/>
              <a:gdLst/>
              <a:ahLst/>
              <a:cxnLst/>
              <a:rect r="r" b="b" t="t" l="l"/>
              <a:pathLst>
                <a:path h="3107578" w="17076069">
                  <a:moveTo>
                    <a:pt x="16983360" y="3107578"/>
                  </a:moveTo>
                  <a:lnTo>
                    <a:pt x="92710" y="3107578"/>
                  </a:lnTo>
                  <a:cubicBezTo>
                    <a:pt x="41910" y="3107578"/>
                    <a:pt x="0" y="3065668"/>
                    <a:pt x="0" y="3014868"/>
                  </a:cubicBezTo>
                  <a:lnTo>
                    <a:pt x="0" y="92710"/>
                  </a:lnTo>
                  <a:cubicBezTo>
                    <a:pt x="0" y="41910"/>
                    <a:pt x="41910" y="0"/>
                    <a:pt x="92710" y="0"/>
                  </a:cubicBezTo>
                  <a:lnTo>
                    <a:pt x="16982089" y="0"/>
                  </a:lnTo>
                  <a:cubicBezTo>
                    <a:pt x="17032889" y="0"/>
                    <a:pt x="17074800" y="41910"/>
                    <a:pt x="17074800" y="92710"/>
                  </a:cubicBezTo>
                  <a:lnTo>
                    <a:pt x="17074800" y="3013598"/>
                  </a:lnTo>
                  <a:cubicBezTo>
                    <a:pt x="17076069" y="3065668"/>
                    <a:pt x="17034160" y="3107578"/>
                    <a:pt x="16983360" y="3107578"/>
                  </a:cubicBezTo>
                  <a:close/>
                </a:path>
              </a:pathLst>
            </a:custGeom>
            <a:solidFill>
              <a:srgbClr val="FFFFFF"/>
            </a:solidFill>
          </p:spPr>
        </p:sp>
        <p:sp>
          <p:nvSpPr>
            <p:cNvPr name="Freeform 20" id="20"/>
            <p:cNvSpPr/>
            <p:nvPr/>
          </p:nvSpPr>
          <p:spPr>
            <a:xfrm flipH="false" flipV="false" rot="0">
              <a:off x="0" y="0"/>
              <a:ext cx="17139569" cy="3171078"/>
            </a:xfrm>
            <a:custGeom>
              <a:avLst/>
              <a:gdLst/>
              <a:ahLst/>
              <a:cxnLst/>
              <a:rect r="r" b="b" t="t" l="l"/>
              <a:pathLst>
                <a:path h="3171078" w="17139569">
                  <a:moveTo>
                    <a:pt x="17015110" y="59690"/>
                  </a:moveTo>
                  <a:cubicBezTo>
                    <a:pt x="17050669" y="59690"/>
                    <a:pt x="17079880" y="88900"/>
                    <a:pt x="17079880" y="124460"/>
                  </a:cubicBezTo>
                  <a:lnTo>
                    <a:pt x="17079880" y="3046618"/>
                  </a:lnTo>
                  <a:cubicBezTo>
                    <a:pt x="17079880" y="3082178"/>
                    <a:pt x="17050669" y="3111388"/>
                    <a:pt x="17015110" y="3111388"/>
                  </a:cubicBezTo>
                  <a:lnTo>
                    <a:pt x="124460" y="3111388"/>
                  </a:lnTo>
                  <a:cubicBezTo>
                    <a:pt x="88900" y="3111388"/>
                    <a:pt x="59690" y="3082178"/>
                    <a:pt x="59690" y="3046618"/>
                  </a:cubicBezTo>
                  <a:lnTo>
                    <a:pt x="59690" y="124460"/>
                  </a:lnTo>
                  <a:cubicBezTo>
                    <a:pt x="59690" y="88900"/>
                    <a:pt x="88900" y="59690"/>
                    <a:pt x="124460" y="59690"/>
                  </a:cubicBezTo>
                  <a:lnTo>
                    <a:pt x="17015110" y="59690"/>
                  </a:lnTo>
                  <a:moveTo>
                    <a:pt x="17015110" y="0"/>
                  </a:moveTo>
                  <a:lnTo>
                    <a:pt x="124460" y="0"/>
                  </a:lnTo>
                  <a:cubicBezTo>
                    <a:pt x="55880" y="0"/>
                    <a:pt x="0" y="55880"/>
                    <a:pt x="0" y="124460"/>
                  </a:cubicBezTo>
                  <a:lnTo>
                    <a:pt x="0" y="3046618"/>
                  </a:lnTo>
                  <a:cubicBezTo>
                    <a:pt x="0" y="3115198"/>
                    <a:pt x="55880" y="3171078"/>
                    <a:pt x="124460" y="3171078"/>
                  </a:cubicBezTo>
                  <a:lnTo>
                    <a:pt x="17015110" y="3171078"/>
                  </a:lnTo>
                  <a:cubicBezTo>
                    <a:pt x="17083691" y="3171078"/>
                    <a:pt x="17139569" y="3115198"/>
                    <a:pt x="17139569" y="3046618"/>
                  </a:cubicBezTo>
                  <a:lnTo>
                    <a:pt x="17139569" y="124460"/>
                  </a:lnTo>
                  <a:cubicBezTo>
                    <a:pt x="17139569" y="55880"/>
                    <a:pt x="17083691" y="0"/>
                    <a:pt x="17015110" y="0"/>
                  </a:cubicBezTo>
                  <a:close/>
                </a:path>
              </a:pathLst>
            </a:custGeom>
            <a:solidFill>
              <a:srgbClr val="191919"/>
            </a:solidFill>
          </p:spPr>
        </p:sp>
      </p:grpSp>
      <p:sp>
        <p:nvSpPr>
          <p:cNvPr name="Freeform 21" id="21"/>
          <p:cNvSpPr/>
          <p:nvPr/>
        </p:nvSpPr>
        <p:spPr>
          <a:xfrm flipH="false" flipV="false" rot="0">
            <a:off x="1054365" y="5695950"/>
            <a:ext cx="14887776" cy="2290427"/>
          </a:xfrm>
          <a:custGeom>
            <a:avLst/>
            <a:gdLst/>
            <a:ahLst/>
            <a:cxnLst/>
            <a:rect r="r" b="b" t="t" l="l"/>
            <a:pathLst>
              <a:path h="2290427" w="14887776">
                <a:moveTo>
                  <a:pt x="0" y="0"/>
                </a:moveTo>
                <a:lnTo>
                  <a:pt x="14887776" y="0"/>
                </a:lnTo>
                <a:lnTo>
                  <a:pt x="14887776" y="2290427"/>
                </a:lnTo>
                <a:lnTo>
                  <a:pt x="0" y="2290427"/>
                </a:lnTo>
                <a:lnTo>
                  <a:pt x="0" y="0"/>
                </a:lnTo>
                <a:close/>
              </a:path>
            </a:pathLst>
          </a:custGeom>
          <a:blipFill>
            <a:blip r:embed="rId3"/>
            <a:stretch>
              <a:fillRect l="0" t="0" r="0" b="0"/>
            </a:stretch>
          </a:blipFill>
        </p:spPr>
      </p:sp>
      <p:sp>
        <p:nvSpPr>
          <p:cNvPr name="TextBox 22" id="22"/>
          <p:cNvSpPr txBox="true"/>
          <p:nvPr/>
        </p:nvSpPr>
        <p:spPr>
          <a:xfrm rot="0">
            <a:off x="5090152" y="491006"/>
            <a:ext cx="8107696" cy="951562"/>
          </a:xfrm>
          <a:prstGeom prst="rect">
            <a:avLst/>
          </a:prstGeom>
        </p:spPr>
        <p:txBody>
          <a:bodyPr anchor="t" rtlCol="false" tIns="0" lIns="0" bIns="0" rIns="0">
            <a:spAutoFit/>
          </a:bodyPr>
          <a:lstStyle/>
          <a:p>
            <a:pPr algn="just">
              <a:lnSpc>
                <a:spcPts val="7618"/>
              </a:lnSpc>
            </a:pPr>
            <a:r>
              <a:rPr lang="en-US" sz="5441">
                <a:solidFill>
                  <a:srgbClr val="000000"/>
                </a:solidFill>
                <a:latin typeface="Asap Condensed Bold"/>
              </a:rPr>
              <a:t>TABLE FACULTY</a:t>
            </a:r>
          </a:p>
        </p:txBody>
      </p:sp>
      <p:sp>
        <p:nvSpPr>
          <p:cNvPr name="TextBox 23" id="23"/>
          <p:cNvSpPr txBox="true"/>
          <p:nvPr/>
        </p:nvSpPr>
        <p:spPr>
          <a:xfrm rot="0">
            <a:off x="5090152" y="4191938"/>
            <a:ext cx="8107696" cy="951562"/>
          </a:xfrm>
          <a:prstGeom prst="rect">
            <a:avLst/>
          </a:prstGeom>
        </p:spPr>
        <p:txBody>
          <a:bodyPr anchor="t" rtlCol="false" tIns="0" lIns="0" bIns="0" rIns="0">
            <a:spAutoFit/>
          </a:bodyPr>
          <a:lstStyle/>
          <a:p>
            <a:pPr algn="just">
              <a:lnSpc>
                <a:spcPts val="7618"/>
              </a:lnSpc>
            </a:pPr>
            <a:r>
              <a:rPr lang="en-US" sz="5441">
                <a:solidFill>
                  <a:srgbClr val="000000"/>
                </a:solidFill>
                <a:latin typeface="Asap Condensed Bold"/>
              </a:rPr>
              <a:t>TABLE SEMESTER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290099" y="1930301"/>
            <a:ext cx="14969201" cy="3066756"/>
          </a:xfrm>
          <a:custGeom>
            <a:avLst/>
            <a:gdLst/>
            <a:ahLst/>
            <a:cxnLst/>
            <a:rect r="r" b="b" t="t" l="l"/>
            <a:pathLst>
              <a:path h="3066756" w="14969201">
                <a:moveTo>
                  <a:pt x="0" y="0"/>
                </a:moveTo>
                <a:lnTo>
                  <a:pt x="14969201" y="0"/>
                </a:lnTo>
                <a:lnTo>
                  <a:pt x="14969201" y="3066756"/>
                </a:lnTo>
                <a:lnTo>
                  <a:pt x="0" y="3066756"/>
                </a:lnTo>
                <a:lnTo>
                  <a:pt x="0" y="0"/>
                </a:lnTo>
                <a:close/>
              </a:path>
            </a:pathLst>
          </a:custGeom>
          <a:blipFill>
            <a:blip r:embed="rId2"/>
            <a:stretch>
              <a:fillRect l="0" t="0" r="0" b="0"/>
            </a:stretch>
          </a:blipFill>
        </p:spPr>
      </p:sp>
      <p:sp>
        <p:nvSpPr>
          <p:cNvPr name="Freeform 15" id="15"/>
          <p:cNvSpPr/>
          <p:nvPr/>
        </p:nvSpPr>
        <p:spPr>
          <a:xfrm flipH="false" flipV="false" rot="0">
            <a:off x="3013869" y="6599580"/>
            <a:ext cx="12260262" cy="3419059"/>
          </a:xfrm>
          <a:custGeom>
            <a:avLst/>
            <a:gdLst/>
            <a:ahLst/>
            <a:cxnLst/>
            <a:rect r="r" b="b" t="t" l="l"/>
            <a:pathLst>
              <a:path h="3419059" w="12260262">
                <a:moveTo>
                  <a:pt x="0" y="0"/>
                </a:moveTo>
                <a:lnTo>
                  <a:pt x="12260262" y="0"/>
                </a:lnTo>
                <a:lnTo>
                  <a:pt x="12260262" y="3419059"/>
                </a:lnTo>
                <a:lnTo>
                  <a:pt x="0" y="3419059"/>
                </a:lnTo>
                <a:lnTo>
                  <a:pt x="0" y="0"/>
                </a:lnTo>
                <a:close/>
              </a:path>
            </a:pathLst>
          </a:custGeom>
          <a:blipFill>
            <a:blip r:embed="rId3"/>
            <a:stretch>
              <a:fillRect l="0" t="0" r="0" b="0"/>
            </a:stretch>
          </a:blipFill>
        </p:spPr>
      </p:sp>
      <p:sp>
        <p:nvSpPr>
          <p:cNvPr name="TextBox 16" id="16"/>
          <p:cNvSpPr txBox="true"/>
          <p:nvPr/>
        </p:nvSpPr>
        <p:spPr>
          <a:xfrm rot="0">
            <a:off x="6825254" y="396196"/>
            <a:ext cx="9116887" cy="1054593"/>
          </a:xfrm>
          <a:prstGeom prst="rect">
            <a:avLst/>
          </a:prstGeom>
        </p:spPr>
        <p:txBody>
          <a:bodyPr anchor="t" rtlCol="false" tIns="0" lIns="0" bIns="0" rIns="0">
            <a:spAutoFit/>
          </a:bodyPr>
          <a:lstStyle/>
          <a:p>
            <a:pPr algn="just">
              <a:lnSpc>
                <a:spcPts val="8566"/>
              </a:lnSpc>
            </a:pPr>
            <a:r>
              <a:rPr lang="en-US" sz="6118">
                <a:solidFill>
                  <a:srgbClr val="000000"/>
                </a:solidFill>
                <a:latin typeface="Asap Condensed Bold"/>
              </a:rPr>
              <a:t>TABLE MAJOR</a:t>
            </a:r>
          </a:p>
        </p:txBody>
      </p:sp>
      <p:sp>
        <p:nvSpPr>
          <p:cNvPr name="TextBox 17" id="17"/>
          <p:cNvSpPr txBox="true"/>
          <p:nvPr/>
        </p:nvSpPr>
        <p:spPr>
          <a:xfrm rot="0">
            <a:off x="6825254" y="5648018"/>
            <a:ext cx="8107696" cy="951562"/>
          </a:xfrm>
          <a:prstGeom prst="rect">
            <a:avLst/>
          </a:prstGeom>
        </p:spPr>
        <p:txBody>
          <a:bodyPr anchor="t" rtlCol="false" tIns="0" lIns="0" bIns="0" rIns="0">
            <a:spAutoFit/>
          </a:bodyPr>
          <a:lstStyle/>
          <a:p>
            <a:pPr algn="just">
              <a:lnSpc>
                <a:spcPts val="7618"/>
              </a:lnSpc>
            </a:pPr>
            <a:r>
              <a:rPr lang="en-US" sz="5441">
                <a:solidFill>
                  <a:srgbClr val="000000"/>
                </a:solidFill>
                <a:latin typeface="Asap Condensed Bold"/>
              </a:rPr>
              <a:t>TABLE SUBJECT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669638" y="1631765"/>
            <a:ext cx="10948724" cy="2654236"/>
          </a:xfrm>
          <a:custGeom>
            <a:avLst/>
            <a:gdLst/>
            <a:ahLst/>
            <a:cxnLst/>
            <a:rect r="r" b="b" t="t" l="l"/>
            <a:pathLst>
              <a:path h="2654236" w="10948724">
                <a:moveTo>
                  <a:pt x="0" y="0"/>
                </a:moveTo>
                <a:lnTo>
                  <a:pt x="10948724" y="0"/>
                </a:lnTo>
                <a:lnTo>
                  <a:pt x="10948724" y="2654236"/>
                </a:lnTo>
                <a:lnTo>
                  <a:pt x="0" y="2654236"/>
                </a:lnTo>
                <a:lnTo>
                  <a:pt x="0" y="0"/>
                </a:lnTo>
                <a:close/>
              </a:path>
            </a:pathLst>
          </a:custGeom>
          <a:blipFill>
            <a:blip r:embed="rId2"/>
            <a:stretch>
              <a:fillRect l="0" t="0" r="0" b="0"/>
            </a:stretch>
          </a:blipFill>
        </p:spPr>
      </p:sp>
      <p:sp>
        <p:nvSpPr>
          <p:cNvPr name="Freeform 15" id="15"/>
          <p:cNvSpPr/>
          <p:nvPr/>
        </p:nvSpPr>
        <p:spPr>
          <a:xfrm flipH="false" flipV="false" rot="0">
            <a:off x="3187021" y="5738344"/>
            <a:ext cx="11913957" cy="3700931"/>
          </a:xfrm>
          <a:custGeom>
            <a:avLst/>
            <a:gdLst/>
            <a:ahLst/>
            <a:cxnLst/>
            <a:rect r="r" b="b" t="t" l="l"/>
            <a:pathLst>
              <a:path h="3700931" w="11913957">
                <a:moveTo>
                  <a:pt x="0" y="0"/>
                </a:moveTo>
                <a:lnTo>
                  <a:pt x="11913958" y="0"/>
                </a:lnTo>
                <a:lnTo>
                  <a:pt x="11913958" y="3700931"/>
                </a:lnTo>
                <a:lnTo>
                  <a:pt x="0" y="3700931"/>
                </a:lnTo>
                <a:lnTo>
                  <a:pt x="0" y="0"/>
                </a:lnTo>
                <a:close/>
              </a:path>
            </a:pathLst>
          </a:custGeom>
          <a:blipFill>
            <a:blip r:embed="rId3"/>
            <a:stretch>
              <a:fillRect l="0" t="0" r="0" b="0"/>
            </a:stretch>
          </a:blipFill>
        </p:spPr>
      </p:sp>
      <p:sp>
        <p:nvSpPr>
          <p:cNvPr name="TextBox 16" id="16"/>
          <p:cNvSpPr txBox="true"/>
          <p:nvPr/>
        </p:nvSpPr>
        <p:spPr>
          <a:xfrm rot="0">
            <a:off x="6825254" y="396196"/>
            <a:ext cx="9116887" cy="1054593"/>
          </a:xfrm>
          <a:prstGeom prst="rect">
            <a:avLst/>
          </a:prstGeom>
        </p:spPr>
        <p:txBody>
          <a:bodyPr anchor="t" rtlCol="false" tIns="0" lIns="0" bIns="0" rIns="0">
            <a:spAutoFit/>
          </a:bodyPr>
          <a:lstStyle/>
          <a:p>
            <a:pPr algn="just">
              <a:lnSpc>
                <a:spcPts val="8566"/>
              </a:lnSpc>
            </a:pPr>
            <a:r>
              <a:rPr lang="en-US" sz="6118">
                <a:solidFill>
                  <a:srgbClr val="000000"/>
                </a:solidFill>
                <a:latin typeface="Asap Condensed Bold"/>
              </a:rPr>
              <a:t>TABLE CLASS</a:t>
            </a:r>
          </a:p>
        </p:txBody>
      </p:sp>
      <p:sp>
        <p:nvSpPr>
          <p:cNvPr name="TextBox 17" id="17"/>
          <p:cNvSpPr txBox="true"/>
          <p:nvPr/>
        </p:nvSpPr>
        <p:spPr>
          <a:xfrm rot="0">
            <a:off x="6146124" y="4605806"/>
            <a:ext cx="8107696" cy="951562"/>
          </a:xfrm>
          <a:prstGeom prst="rect">
            <a:avLst/>
          </a:prstGeom>
        </p:spPr>
        <p:txBody>
          <a:bodyPr anchor="t" rtlCol="false" tIns="0" lIns="0" bIns="0" rIns="0">
            <a:spAutoFit/>
          </a:bodyPr>
          <a:lstStyle/>
          <a:p>
            <a:pPr algn="just">
              <a:lnSpc>
                <a:spcPts val="7618"/>
              </a:lnSpc>
            </a:pPr>
            <a:r>
              <a:rPr lang="en-US" sz="5441">
                <a:solidFill>
                  <a:srgbClr val="000000"/>
                </a:solidFill>
                <a:latin typeface="Asap Condensed Bold"/>
              </a:rPr>
              <a:t>TABLE LECTURER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290099" y="2213603"/>
            <a:ext cx="13225120" cy="4954710"/>
          </a:xfrm>
          <a:custGeom>
            <a:avLst/>
            <a:gdLst/>
            <a:ahLst/>
            <a:cxnLst/>
            <a:rect r="r" b="b" t="t" l="l"/>
            <a:pathLst>
              <a:path h="4954710" w="13225120">
                <a:moveTo>
                  <a:pt x="0" y="0"/>
                </a:moveTo>
                <a:lnTo>
                  <a:pt x="13225120" y="0"/>
                </a:lnTo>
                <a:lnTo>
                  <a:pt x="13225120" y="4954710"/>
                </a:lnTo>
                <a:lnTo>
                  <a:pt x="0" y="4954710"/>
                </a:lnTo>
                <a:lnTo>
                  <a:pt x="0" y="0"/>
                </a:lnTo>
                <a:close/>
              </a:path>
            </a:pathLst>
          </a:custGeom>
          <a:blipFill>
            <a:blip r:embed="rId2"/>
            <a:stretch>
              <a:fillRect l="0" t="0" r="0" b="0"/>
            </a:stretch>
          </a:blipFill>
        </p:spPr>
      </p:sp>
      <p:sp>
        <p:nvSpPr>
          <p:cNvPr name="TextBox 15" id="15"/>
          <p:cNvSpPr txBox="true"/>
          <p:nvPr/>
        </p:nvSpPr>
        <p:spPr>
          <a:xfrm rot="0">
            <a:off x="6450087" y="489725"/>
            <a:ext cx="9880128" cy="1142040"/>
          </a:xfrm>
          <a:prstGeom prst="rect">
            <a:avLst/>
          </a:prstGeom>
        </p:spPr>
        <p:txBody>
          <a:bodyPr anchor="t" rtlCol="false" tIns="0" lIns="0" bIns="0" rIns="0">
            <a:spAutoFit/>
          </a:bodyPr>
          <a:lstStyle/>
          <a:p>
            <a:pPr algn="just">
              <a:lnSpc>
                <a:spcPts val="9283"/>
              </a:lnSpc>
            </a:pPr>
            <a:r>
              <a:rPr lang="en-US" sz="6631">
                <a:solidFill>
                  <a:srgbClr val="000000"/>
                </a:solidFill>
                <a:latin typeface="Asap Condensed Bold"/>
              </a:rPr>
              <a:t>TABLE COURSE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8068"/>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052046" y="1431436"/>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2463496" y="2378774"/>
            <a:ext cx="10468840" cy="1318894"/>
          </a:xfrm>
          <a:prstGeom prst="rect">
            <a:avLst/>
          </a:prstGeom>
        </p:spPr>
        <p:txBody>
          <a:bodyPr anchor="t" rtlCol="false" tIns="0" lIns="0" bIns="0" rIns="0">
            <a:spAutoFit/>
          </a:bodyPr>
          <a:lstStyle/>
          <a:p>
            <a:pPr>
              <a:lnSpc>
                <a:spcPts val="10780"/>
              </a:lnSpc>
              <a:spcBef>
                <a:spcPct val="0"/>
              </a:spcBef>
            </a:pPr>
            <a:r>
              <a:rPr lang="en-US" sz="7700">
                <a:solidFill>
                  <a:srgbClr val="000000"/>
                </a:solidFill>
                <a:latin typeface="Asap Condensed Bold"/>
              </a:rPr>
              <a:t>TABLE OF CONTENTS</a:t>
            </a:r>
          </a:p>
        </p:txBody>
      </p:sp>
      <p:grpSp>
        <p:nvGrpSpPr>
          <p:cNvPr name="Group 16" id="16"/>
          <p:cNvGrpSpPr/>
          <p:nvPr/>
        </p:nvGrpSpPr>
        <p:grpSpPr>
          <a:xfrm rot="0">
            <a:off x="2648576" y="4042214"/>
            <a:ext cx="715144" cy="715144"/>
            <a:chOff x="0" y="0"/>
            <a:chExt cx="812800" cy="812800"/>
          </a:xfrm>
        </p:grpSpPr>
        <p:sp>
          <p:nvSpPr>
            <p:cNvPr name="Freeform 17" id="1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8" id="18"/>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19" id="19"/>
          <p:cNvGrpSpPr/>
          <p:nvPr/>
        </p:nvGrpSpPr>
        <p:grpSpPr>
          <a:xfrm rot="0">
            <a:off x="2648576" y="4998936"/>
            <a:ext cx="715144" cy="715144"/>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1" id="21"/>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2" id="22"/>
          <p:cNvGrpSpPr/>
          <p:nvPr/>
        </p:nvGrpSpPr>
        <p:grpSpPr>
          <a:xfrm rot="0">
            <a:off x="2648576" y="5955659"/>
            <a:ext cx="715144" cy="715144"/>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4" id="24"/>
            <p:cNvSpPr txBox="true"/>
            <p:nvPr/>
          </p:nvSpPr>
          <p:spPr>
            <a:xfrm>
              <a:off x="76200" y="0"/>
              <a:ext cx="660400" cy="736600"/>
            </a:xfrm>
            <a:prstGeom prst="rect">
              <a:avLst/>
            </a:prstGeom>
          </p:spPr>
          <p:txBody>
            <a:bodyPr anchor="ctr" rtlCol="false" tIns="0" lIns="0" bIns="0" rIns="0"/>
            <a:lstStyle/>
            <a:p>
              <a:pPr algn="ctr">
                <a:lnSpc>
                  <a:spcPts val="4339"/>
                </a:lnSpc>
              </a:pPr>
            </a:p>
          </p:txBody>
        </p:sp>
      </p:grpSp>
      <p:grpSp>
        <p:nvGrpSpPr>
          <p:cNvPr name="Group 25" id="25"/>
          <p:cNvGrpSpPr/>
          <p:nvPr/>
        </p:nvGrpSpPr>
        <p:grpSpPr>
          <a:xfrm rot="0">
            <a:off x="2648576" y="6912381"/>
            <a:ext cx="715144" cy="715144"/>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7" id="27"/>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AutoShape 28" id="28"/>
          <p:cNvSpPr/>
          <p:nvPr/>
        </p:nvSpPr>
        <p:spPr>
          <a:xfrm>
            <a:off x="1028700" y="2115192"/>
            <a:ext cx="16230561" cy="47625"/>
          </a:xfrm>
          <a:prstGeom prst="line">
            <a:avLst/>
          </a:prstGeom>
          <a:ln cap="flat" w="47625">
            <a:solidFill>
              <a:srgbClr val="000000"/>
            </a:solidFill>
            <a:prstDash val="solid"/>
            <a:headEnd type="none" len="sm" w="sm"/>
            <a:tailEnd type="none" len="sm" w="sm"/>
          </a:ln>
        </p:spPr>
      </p:sp>
      <p:pic>
        <p:nvPicPr>
          <p:cNvPr name="Picture 29" id="29"/>
          <p:cNvPicPr>
            <a:picLocks noChangeAspect="true"/>
          </p:cNvPicPr>
          <p:nvPr/>
        </p:nvPicPr>
        <p:blipFill>
          <a:blip r:embed="rId2"/>
          <a:srcRect l="0" t="0" r="0" b="0"/>
          <a:stretch>
            <a:fillRect/>
          </a:stretch>
        </p:blipFill>
        <p:spPr>
          <a:xfrm flipH="false" flipV="false" rot="0">
            <a:off x="11551629" y="2091379"/>
            <a:ext cx="5707702" cy="9356888"/>
          </a:xfrm>
          <a:prstGeom prst="rect">
            <a:avLst/>
          </a:prstGeom>
        </p:spPr>
      </p:pic>
      <p:grpSp>
        <p:nvGrpSpPr>
          <p:cNvPr name="Group 30" id="30"/>
          <p:cNvGrpSpPr/>
          <p:nvPr/>
        </p:nvGrpSpPr>
        <p:grpSpPr>
          <a:xfrm rot="0">
            <a:off x="2648576" y="7817902"/>
            <a:ext cx="715144" cy="715144"/>
            <a:chOff x="0" y="0"/>
            <a:chExt cx="812800" cy="812800"/>
          </a:xfrm>
        </p:grpSpPr>
        <p:sp>
          <p:nvSpPr>
            <p:cNvPr name="Freeform 31" id="3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32" id="32"/>
            <p:cNvSpPr txBox="true"/>
            <p:nvPr/>
          </p:nvSpPr>
          <p:spPr>
            <a:xfrm>
              <a:off x="76200" y="0"/>
              <a:ext cx="660400" cy="736600"/>
            </a:xfrm>
            <a:prstGeom prst="rect">
              <a:avLst/>
            </a:prstGeom>
          </p:spPr>
          <p:txBody>
            <a:bodyPr anchor="ctr" rtlCol="false" tIns="0" lIns="0" bIns="0" rIns="0"/>
            <a:lstStyle/>
            <a:p>
              <a:pPr algn="ctr">
                <a:lnSpc>
                  <a:spcPts val="4339"/>
                </a:lnSpc>
              </a:pPr>
            </a:p>
          </p:txBody>
        </p:sp>
      </p:grpSp>
      <p:sp>
        <p:nvSpPr>
          <p:cNvPr name="TextBox 33" id="33"/>
          <p:cNvSpPr txBox="true"/>
          <p:nvPr/>
        </p:nvSpPr>
        <p:spPr>
          <a:xfrm rot="0">
            <a:off x="3544959" y="3956489"/>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Introduction</a:t>
            </a:r>
          </a:p>
        </p:txBody>
      </p:sp>
      <p:sp>
        <p:nvSpPr>
          <p:cNvPr name="TextBox 34" id="34"/>
          <p:cNvSpPr txBox="true"/>
          <p:nvPr/>
        </p:nvSpPr>
        <p:spPr>
          <a:xfrm rot="0">
            <a:off x="3544959" y="4959430"/>
            <a:ext cx="7122861" cy="705644"/>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Theoretical background &amp; Related Works</a:t>
            </a:r>
          </a:p>
        </p:txBody>
      </p:sp>
      <p:sp>
        <p:nvSpPr>
          <p:cNvPr name="TextBox 35" id="35"/>
          <p:cNvSpPr txBox="true"/>
          <p:nvPr/>
        </p:nvSpPr>
        <p:spPr>
          <a:xfrm rot="0">
            <a:off x="3544959" y="5916153"/>
            <a:ext cx="5967415" cy="705644"/>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Windows Forms Interface Design</a:t>
            </a:r>
          </a:p>
        </p:txBody>
      </p:sp>
      <p:sp>
        <p:nvSpPr>
          <p:cNvPr name="TextBox 36" id="36"/>
          <p:cNvSpPr txBox="true"/>
          <p:nvPr/>
        </p:nvSpPr>
        <p:spPr>
          <a:xfrm rot="0">
            <a:off x="3544959" y="7778397"/>
            <a:ext cx="5462368"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Conclusion</a:t>
            </a:r>
          </a:p>
        </p:txBody>
      </p:sp>
      <p:sp>
        <p:nvSpPr>
          <p:cNvPr name="TextBox 37" id="37"/>
          <p:cNvSpPr txBox="true"/>
          <p:nvPr/>
        </p:nvSpPr>
        <p:spPr>
          <a:xfrm rot="0">
            <a:off x="3544959" y="6875553"/>
            <a:ext cx="8147089" cy="708430"/>
          </a:xfrm>
          <a:prstGeom prst="rect">
            <a:avLst/>
          </a:prstGeom>
        </p:spPr>
        <p:txBody>
          <a:bodyPr anchor="t" rtlCol="false" tIns="0" lIns="0" bIns="0" rIns="0">
            <a:spAutoFit/>
          </a:bodyPr>
          <a:lstStyle/>
          <a:p>
            <a:pPr>
              <a:lnSpc>
                <a:spcPts val="5731"/>
              </a:lnSpc>
              <a:spcBef>
                <a:spcPct val="0"/>
              </a:spcBef>
            </a:pPr>
            <a:r>
              <a:rPr lang="en-US" sz="4093" spc="81">
                <a:solidFill>
                  <a:srgbClr val="000000"/>
                </a:solidFill>
                <a:latin typeface="Dumondi Condensed Bold"/>
              </a:rPr>
              <a:t>Database Design &amp; Applying Machine Learning</a:t>
            </a:r>
          </a:p>
        </p:txBody>
      </p:sp>
      <p:sp>
        <p:nvSpPr>
          <p:cNvPr name="TextBox 38" id="38"/>
          <p:cNvSpPr txBox="true"/>
          <p:nvPr/>
        </p:nvSpPr>
        <p:spPr>
          <a:xfrm rot="0">
            <a:off x="2758127" y="4006607"/>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1</a:t>
            </a:r>
          </a:p>
        </p:txBody>
      </p:sp>
      <p:sp>
        <p:nvSpPr>
          <p:cNvPr name="TextBox 39" id="39"/>
          <p:cNvSpPr txBox="true"/>
          <p:nvPr/>
        </p:nvSpPr>
        <p:spPr>
          <a:xfrm rot="0">
            <a:off x="2758127" y="4967228"/>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2</a:t>
            </a:r>
          </a:p>
        </p:txBody>
      </p:sp>
      <p:sp>
        <p:nvSpPr>
          <p:cNvPr name="TextBox 40" id="40"/>
          <p:cNvSpPr txBox="true"/>
          <p:nvPr/>
        </p:nvSpPr>
        <p:spPr>
          <a:xfrm rot="0">
            <a:off x="2758127" y="5916153"/>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3</a:t>
            </a:r>
          </a:p>
        </p:txBody>
      </p:sp>
      <p:sp>
        <p:nvSpPr>
          <p:cNvPr name="TextBox 41" id="41"/>
          <p:cNvSpPr txBox="true"/>
          <p:nvPr/>
        </p:nvSpPr>
        <p:spPr>
          <a:xfrm rot="0">
            <a:off x="2758127" y="6912673"/>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4</a:t>
            </a:r>
          </a:p>
        </p:txBody>
      </p:sp>
      <p:sp>
        <p:nvSpPr>
          <p:cNvPr name="TextBox 42" id="42"/>
          <p:cNvSpPr txBox="true"/>
          <p:nvPr/>
        </p:nvSpPr>
        <p:spPr>
          <a:xfrm rot="0">
            <a:off x="2758127" y="7778397"/>
            <a:ext cx="496042" cy="700632"/>
          </a:xfrm>
          <a:prstGeom prst="rect">
            <a:avLst/>
          </a:prstGeom>
        </p:spPr>
        <p:txBody>
          <a:bodyPr anchor="t" rtlCol="false" tIns="0" lIns="0" bIns="0" rIns="0">
            <a:spAutoFit/>
          </a:bodyPr>
          <a:lstStyle/>
          <a:p>
            <a:pPr algn="ctr">
              <a:lnSpc>
                <a:spcPts val="5731"/>
              </a:lnSpc>
              <a:spcBef>
                <a:spcPct val="0"/>
              </a:spcBef>
            </a:pPr>
            <a:r>
              <a:rPr lang="en-US" sz="4093" spc="81">
                <a:solidFill>
                  <a:srgbClr val="FFFFFF"/>
                </a:solidFill>
                <a:latin typeface="Dumondi Condensed Bold"/>
              </a:rPr>
              <a:t>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94076" y="2431086"/>
            <a:ext cx="16533133" cy="6617964"/>
          </a:xfrm>
          <a:custGeom>
            <a:avLst/>
            <a:gdLst/>
            <a:ahLst/>
            <a:cxnLst/>
            <a:rect r="r" b="b" t="t" l="l"/>
            <a:pathLst>
              <a:path h="6617964" w="16533133">
                <a:moveTo>
                  <a:pt x="0" y="0"/>
                </a:moveTo>
                <a:lnTo>
                  <a:pt x="16533133" y="0"/>
                </a:lnTo>
                <a:lnTo>
                  <a:pt x="16533133" y="6617963"/>
                </a:lnTo>
                <a:lnTo>
                  <a:pt x="0" y="6617963"/>
                </a:lnTo>
                <a:lnTo>
                  <a:pt x="0" y="0"/>
                </a:lnTo>
                <a:close/>
              </a:path>
            </a:pathLst>
          </a:custGeom>
          <a:blipFill>
            <a:blip r:embed="rId2"/>
            <a:stretch>
              <a:fillRect l="0" t="0" r="0" b="0"/>
            </a:stretch>
          </a:blipFill>
        </p:spPr>
      </p:sp>
      <p:sp>
        <p:nvSpPr>
          <p:cNvPr name="TextBox 15" id="15"/>
          <p:cNvSpPr txBox="true"/>
          <p:nvPr/>
        </p:nvSpPr>
        <p:spPr>
          <a:xfrm rot="0">
            <a:off x="6450087" y="489725"/>
            <a:ext cx="9880128" cy="1142040"/>
          </a:xfrm>
          <a:prstGeom prst="rect">
            <a:avLst/>
          </a:prstGeom>
        </p:spPr>
        <p:txBody>
          <a:bodyPr anchor="t" rtlCol="false" tIns="0" lIns="0" bIns="0" rIns="0">
            <a:spAutoFit/>
          </a:bodyPr>
          <a:lstStyle/>
          <a:p>
            <a:pPr algn="just">
              <a:lnSpc>
                <a:spcPts val="9283"/>
              </a:lnSpc>
            </a:pPr>
            <a:r>
              <a:rPr lang="en-US" sz="6631">
                <a:solidFill>
                  <a:srgbClr val="000000"/>
                </a:solidFill>
                <a:latin typeface="Asap Condensed Bold"/>
              </a:rPr>
              <a:t>TABLE STUDENT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338020" y="2508983"/>
            <a:ext cx="13611960" cy="4241687"/>
          </a:xfrm>
          <a:custGeom>
            <a:avLst/>
            <a:gdLst/>
            <a:ahLst/>
            <a:cxnLst/>
            <a:rect r="r" b="b" t="t" l="l"/>
            <a:pathLst>
              <a:path h="4241687" w="13611960">
                <a:moveTo>
                  <a:pt x="0" y="0"/>
                </a:moveTo>
                <a:lnTo>
                  <a:pt x="13611960" y="0"/>
                </a:lnTo>
                <a:lnTo>
                  <a:pt x="13611960" y="4241688"/>
                </a:lnTo>
                <a:lnTo>
                  <a:pt x="0" y="4241688"/>
                </a:lnTo>
                <a:lnTo>
                  <a:pt x="0" y="0"/>
                </a:lnTo>
                <a:close/>
              </a:path>
            </a:pathLst>
          </a:custGeom>
          <a:blipFill>
            <a:blip r:embed="rId2"/>
            <a:stretch>
              <a:fillRect l="0" t="0" r="0" b="0"/>
            </a:stretch>
          </a:blipFill>
        </p:spPr>
      </p:sp>
      <p:sp>
        <p:nvSpPr>
          <p:cNvPr name="TextBox 15" id="15"/>
          <p:cNvSpPr txBox="true"/>
          <p:nvPr/>
        </p:nvSpPr>
        <p:spPr>
          <a:xfrm rot="0">
            <a:off x="6069852" y="895350"/>
            <a:ext cx="9880128" cy="1142040"/>
          </a:xfrm>
          <a:prstGeom prst="rect">
            <a:avLst/>
          </a:prstGeom>
        </p:spPr>
        <p:txBody>
          <a:bodyPr anchor="t" rtlCol="false" tIns="0" lIns="0" bIns="0" rIns="0">
            <a:spAutoFit/>
          </a:bodyPr>
          <a:lstStyle/>
          <a:p>
            <a:pPr algn="just">
              <a:lnSpc>
                <a:spcPts val="9283"/>
              </a:lnSpc>
            </a:pPr>
            <a:r>
              <a:rPr lang="en-US" sz="6631">
                <a:solidFill>
                  <a:srgbClr val="000000"/>
                </a:solidFill>
                <a:latin typeface="Asap Condensed Bold"/>
              </a:rPr>
              <a:t>TABLE FEEDBACK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4376671"/>
            <a:ext cx="16784021" cy="2333098"/>
          </a:xfrm>
          <a:custGeom>
            <a:avLst/>
            <a:gdLst/>
            <a:ahLst/>
            <a:cxnLst/>
            <a:rect r="r" b="b" t="t" l="l"/>
            <a:pathLst>
              <a:path h="2333098" w="16784021">
                <a:moveTo>
                  <a:pt x="0" y="0"/>
                </a:moveTo>
                <a:lnTo>
                  <a:pt x="16784021" y="0"/>
                </a:lnTo>
                <a:lnTo>
                  <a:pt x="16784021" y="2333098"/>
                </a:lnTo>
                <a:lnTo>
                  <a:pt x="0" y="2333098"/>
                </a:lnTo>
                <a:lnTo>
                  <a:pt x="0" y="0"/>
                </a:lnTo>
                <a:close/>
              </a:path>
            </a:pathLst>
          </a:custGeom>
          <a:blipFill>
            <a:blip r:embed="rId2"/>
            <a:stretch>
              <a:fillRect l="0" t="0" r="0" b="0"/>
            </a:stretch>
          </a:blipFill>
        </p:spPr>
      </p:sp>
      <p:sp>
        <p:nvSpPr>
          <p:cNvPr name="TextBox 15" id="15"/>
          <p:cNvSpPr txBox="true"/>
          <p:nvPr/>
        </p:nvSpPr>
        <p:spPr>
          <a:xfrm rot="0">
            <a:off x="4480647" y="2253610"/>
            <a:ext cx="9880128" cy="1142040"/>
          </a:xfrm>
          <a:prstGeom prst="rect">
            <a:avLst/>
          </a:prstGeom>
        </p:spPr>
        <p:txBody>
          <a:bodyPr anchor="t" rtlCol="false" tIns="0" lIns="0" bIns="0" rIns="0">
            <a:spAutoFit/>
          </a:bodyPr>
          <a:lstStyle/>
          <a:p>
            <a:pPr algn="just">
              <a:lnSpc>
                <a:spcPts val="9283"/>
              </a:lnSpc>
            </a:pPr>
            <a:r>
              <a:rPr lang="en-US" sz="6631">
                <a:solidFill>
                  <a:srgbClr val="000000"/>
                </a:solidFill>
                <a:latin typeface="Asap Condensed Bold"/>
              </a:rPr>
              <a:t>TABLE COURSE REGISTER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3317560" y="1220200"/>
            <a:ext cx="11652880" cy="8949704"/>
          </a:xfrm>
          <a:custGeom>
            <a:avLst/>
            <a:gdLst/>
            <a:ahLst/>
            <a:cxnLst/>
            <a:rect r="r" b="b" t="t" l="l"/>
            <a:pathLst>
              <a:path h="8949704" w="11652880">
                <a:moveTo>
                  <a:pt x="0" y="0"/>
                </a:moveTo>
                <a:lnTo>
                  <a:pt x="11652880" y="0"/>
                </a:lnTo>
                <a:lnTo>
                  <a:pt x="11652880" y="8949704"/>
                </a:lnTo>
                <a:lnTo>
                  <a:pt x="0" y="8949704"/>
                </a:lnTo>
                <a:lnTo>
                  <a:pt x="0" y="0"/>
                </a:lnTo>
                <a:close/>
              </a:path>
            </a:pathLst>
          </a:custGeom>
          <a:blipFill>
            <a:blip r:embed="rId2"/>
            <a:stretch>
              <a:fillRect l="0" t="0" r="0" b="0"/>
            </a:stretch>
          </a:blipFill>
        </p:spPr>
      </p:sp>
      <p:sp>
        <p:nvSpPr>
          <p:cNvPr name="TextBox 15" id="15"/>
          <p:cNvSpPr txBox="true"/>
          <p:nvPr/>
        </p:nvSpPr>
        <p:spPr>
          <a:xfrm rot="0">
            <a:off x="4970738" y="200546"/>
            <a:ext cx="10821705" cy="1257218"/>
          </a:xfrm>
          <a:prstGeom prst="rect">
            <a:avLst/>
          </a:prstGeom>
        </p:spPr>
        <p:txBody>
          <a:bodyPr anchor="t" rtlCol="false" tIns="0" lIns="0" bIns="0" rIns="0">
            <a:spAutoFit/>
          </a:bodyPr>
          <a:lstStyle/>
          <a:p>
            <a:pPr algn="just">
              <a:lnSpc>
                <a:spcPts val="10168"/>
              </a:lnSpc>
            </a:pPr>
            <a:r>
              <a:rPr lang="en-US" sz="7263">
                <a:solidFill>
                  <a:srgbClr val="000000"/>
                </a:solidFill>
                <a:latin typeface="Asap Condensed Bold"/>
              </a:rPr>
              <a:t>DATABASE DIAGRAM</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11598" y="3473964"/>
            <a:ext cx="15064804" cy="3524604"/>
          </a:xfrm>
          <a:prstGeom prst="rect">
            <a:avLst/>
          </a:prstGeom>
        </p:spPr>
        <p:txBody>
          <a:bodyPr anchor="t" rtlCol="false" tIns="0" lIns="0" bIns="0" rIns="0">
            <a:spAutoFit/>
          </a:bodyPr>
          <a:lstStyle/>
          <a:p>
            <a:pPr algn="ctr">
              <a:lnSpc>
                <a:spcPts val="14155"/>
              </a:lnSpc>
            </a:pPr>
            <a:r>
              <a:rPr lang="en-US" sz="10111">
                <a:solidFill>
                  <a:srgbClr val="000000"/>
                </a:solidFill>
                <a:latin typeface="Asap Condensed Bold"/>
              </a:rPr>
              <a:t>APPLICATION OF MACHINE LEARNING MODEL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14821" y="1619449"/>
            <a:ext cx="9278113" cy="7048102"/>
            <a:chOff x="0" y="0"/>
            <a:chExt cx="8994284" cy="6832492"/>
          </a:xfrm>
        </p:grpSpPr>
        <p:sp>
          <p:nvSpPr>
            <p:cNvPr name="Freeform 15" id="15"/>
            <p:cNvSpPr/>
            <p:nvPr/>
          </p:nvSpPr>
          <p:spPr>
            <a:xfrm flipH="false" flipV="false" rot="0">
              <a:off x="31750" y="31750"/>
              <a:ext cx="8930784" cy="6768992"/>
            </a:xfrm>
            <a:custGeom>
              <a:avLst/>
              <a:gdLst/>
              <a:ahLst/>
              <a:cxnLst/>
              <a:rect r="r" b="b" t="t" l="l"/>
              <a:pathLst>
                <a:path h="6768992" w="8930784">
                  <a:moveTo>
                    <a:pt x="8838074" y="6768992"/>
                  </a:moveTo>
                  <a:lnTo>
                    <a:pt x="92710" y="6768992"/>
                  </a:lnTo>
                  <a:cubicBezTo>
                    <a:pt x="41910" y="6768992"/>
                    <a:pt x="0" y="6727082"/>
                    <a:pt x="0" y="6676282"/>
                  </a:cubicBezTo>
                  <a:lnTo>
                    <a:pt x="0" y="92710"/>
                  </a:lnTo>
                  <a:cubicBezTo>
                    <a:pt x="0" y="41910"/>
                    <a:pt x="41910" y="0"/>
                    <a:pt x="92710" y="0"/>
                  </a:cubicBezTo>
                  <a:lnTo>
                    <a:pt x="8836804" y="0"/>
                  </a:lnTo>
                  <a:cubicBezTo>
                    <a:pt x="8887604" y="0"/>
                    <a:pt x="8929514" y="41910"/>
                    <a:pt x="8929514" y="92710"/>
                  </a:cubicBezTo>
                  <a:lnTo>
                    <a:pt x="8929514" y="6675012"/>
                  </a:lnTo>
                  <a:cubicBezTo>
                    <a:pt x="8930784" y="6727082"/>
                    <a:pt x="8888874" y="6768992"/>
                    <a:pt x="8838074" y="6768992"/>
                  </a:cubicBezTo>
                  <a:close/>
                </a:path>
              </a:pathLst>
            </a:custGeom>
            <a:solidFill>
              <a:srgbClr val="FFFFFF"/>
            </a:solidFill>
          </p:spPr>
        </p:sp>
        <p:sp>
          <p:nvSpPr>
            <p:cNvPr name="Freeform 16" id="16"/>
            <p:cNvSpPr/>
            <p:nvPr/>
          </p:nvSpPr>
          <p:spPr>
            <a:xfrm flipH="false" flipV="false" rot="0">
              <a:off x="0" y="0"/>
              <a:ext cx="8994284" cy="6832492"/>
            </a:xfrm>
            <a:custGeom>
              <a:avLst/>
              <a:gdLst/>
              <a:ahLst/>
              <a:cxnLst/>
              <a:rect r="r" b="b" t="t" l="l"/>
              <a:pathLst>
                <a:path h="6832492" w="8994284">
                  <a:moveTo>
                    <a:pt x="8869824" y="59690"/>
                  </a:moveTo>
                  <a:cubicBezTo>
                    <a:pt x="8905384" y="59690"/>
                    <a:pt x="8934593" y="88900"/>
                    <a:pt x="8934593" y="124460"/>
                  </a:cubicBezTo>
                  <a:lnTo>
                    <a:pt x="8934593" y="6708032"/>
                  </a:lnTo>
                  <a:cubicBezTo>
                    <a:pt x="8934593" y="6743592"/>
                    <a:pt x="8905384" y="6772802"/>
                    <a:pt x="8869824" y="6772802"/>
                  </a:cubicBezTo>
                  <a:lnTo>
                    <a:pt x="124460" y="6772802"/>
                  </a:lnTo>
                  <a:cubicBezTo>
                    <a:pt x="88900" y="6772802"/>
                    <a:pt x="59690" y="6743592"/>
                    <a:pt x="59690" y="6708032"/>
                  </a:cubicBezTo>
                  <a:lnTo>
                    <a:pt x="59690" y="124460"/>
                  </a:lnTo>
                  <a:cubicBezTo>
                    <a:pt x="59690" y="88900"/>
                    <a:pt x="88900" y="59690"/>
                    <a:pt x="124460" y="59690"/>
                  </a:cubicBezTo>
                  <a:lnTo>
                    <a:pt x="8869824" y="59690"/>
                  </a:lnTo>
                  <a:moveTo>
                    <a:pt x="8869824" y="0"/>
                  </a:moveTo>
                  <a:lnTo>
                    <a:pt x="124460" y="0"/>
                  </a:lnTo>
                  <a:cubicBezTo>
                    <a:pt x="55880" y="0"/>
                    <a:pt x="0" y="55880"/>
                    <a:pt x="0" y="124460"/>
                  </a:cubicBezTo>
                  <a:lnTo>
                    <a:pt x="0" y="6708032"/>
                  </a:lnTo>
                  <a:cubicBezTo>
                    <a:pt x="0" y="6776612"/>
                    <a:pt x="55880" y="6832492"/>
                    <a:pt x="124460" y="6832492"/>
                  </a:cubicBezTo>
                  <a:lnTo>
                    <a:pt x="8869824" y="6832492"/>
                  </a:lnTo>
                  <a:cubicBezTo>
                    <a:pt x="8938404" y="6832492"/>
                    <a:pt x="8994284" y="6776612"/>
                    <a:pt x="8994284" y="6708032"/>
                  </a:cubicBezTo>
                  <a:lnTo>
                    <a:pt x="8994284" y="124460"/>
                  </a:lnTo>
                  <a:cubicBezTo>
                    <a:pt x="8994284" y="55880"/>
                    <a:pt x="8938404" y="0"/>
                    <a:pt x="8869824" y="0"/>
                  </a:cubicBezTo>
                  <a:close/>
                </a:path>
              </a:pathLst>
            </a:custGeom>
            <a:solidFill>
              <a:srgbClr val="191919"/>
            </a:solidFill>
          </p:spPr>
        </p:sp>
      </p:grpSp>
      <p:sp>
        <p:nvSpPr>
          <p:cNvPr name="Freeform 17" id="17"/>
          <p:cNvSpPr/>
          <p:nvPr/>
        </p:nvSpPr>
        <p:spPr>
          <a:xfrm flipH="false" flipV="false" rot="0">
            <a:off x="2121187" y="1845444"/>
            <a:ext cx="8696136" cy="6596112"/>
          </a:xfrm>
          <a:custGeom>
            <a:avLst/>
            <a:gdLst/>
            <a:ahLst/>
            <a:cxnLst/>
            <a:rect r="r" b="b" t="t" l="l"/>
            <a:pathLst>
              <a:path h="6596112" w="8696136">
                <a:moveTo>
                  <a:pt x="0" y="0"/>
                </a:moveTo>
                <a:lnTo>
                  <a:pt x="8696136" y="0"/>
                </a:lnTo>
                <a:lnTo>
                  <a:pt x="8696136" y="6596112"/>
                </a:lnTo>
                <a:lnTo>
                  <a:pt x="0" y="6596112"/>
                </a:lnTo>
                <a:lnTo>
                  <a:pt x="0" y="0"/>
                </a:lnTo>
                <a:close/>
              </a:path>
            </a:pathLst>
          </a:custGeom>
          <a:blipFill>
            <a:blip r:embed="rId2"/>
            <a:stretch>
              <a:fillRect l="0" t="0" r="0" b="0"/>
            </a:stretch>
          </a:blipFill>
        </p:spPr>
      </p:sp>
      <p:sp>
        <p:nvSpPr>
          <p:cNvPr name="TextBox 18" id="18"/>
          <p:cNvSpPr txBox="true"/>
          <p:nvPr/>
        </p:nvSpPr>
        <p:spPr>
          <a:xfrm rot="0">
            <a:off x="11552395" y="4485151"/>
            <a:ext cx="5706905" cy="2017356"/>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Once lecturer view this form, they have to choose the model. Then what is our model? How to create or train? I will show you then</a:t>
            </a: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3732637" y="1260709"/>
            <a:ext cx="10822726" cy="8247046"/>
            <a:chOff x="0" y="0"/>
            <a:chExt cx="12020969" cy="9160122"/>
          </a:xfrm>
        </p:grpSpPr>
        <p:sp>
          <p:nvSpPr>
            <p:cNvPr name="Freeform 15" id="15"/>
            <p:cNvSpPr/>
            <p:nvPr/>
          </p:nvSpPr>
          <p:spPr>
            <a:xfrm flipH="false" flipV="false" rot="0">
              <a:off x="31750" y="31750"/>
              <a:ext cx="11957469" cy="9096621"/>
            </a:xfrm>
            <a:custGeom>
              <a:avLst/>
              <a:gdLst/>
              <a:ahLst/>
              <a:cxnLst/>
              <a:rect r="r" b="b" t="t" l="l"/>
              <a:pathLst>
                <a:path h="9096621" w="11957469">
                  <a:moveTo>
                    <a:pt x="11864759" y="9096621"/>
                  </a:moveTo>
                  <a:lnTo>
                    <a:pt x="92710" y="9096621"/>
                  </a:lnTo>
                  <a:cubicBezTo>
                    <a:pt x="41910" y="9096621"/>
                    <a:pt x="0" y="9054712"/>
                    <a:pt x="0" y="9003912"/>
                  </a:cubicBezTo>
                  <a:lnTo>
                    <a:pt x="0" y="92710"/>
                  </a:lnTo>
                  <a:cubicBezTo>
                    <a:pt x="0" y="41910"/>
                    <a:pt x="41910" y="0"/>
                    <a:pt x="92710" y="0"/>
                  </a:cubicBezTo>
                  <a:lnTo>
                    <a:pt x="11863489" y="0"/>
                  </a:lnTo>
                  <a:cubicBezTo>
                    <a:pt x="11914289" y="0"/>
                    <a:pt x="11956199" y="41910"/>
                    <a:pt x="11956199" y="92710"/>
                  </a:cubicBezTo>
                  <a:lnTo>
                    <a:pt x="11956199" y="9002642"/>
                  </a:lnTo>
                  <a:cubicBezTo>
                    <a:pt x="11957469" y="9054712"/>
                    <a:pt x="11915559" y="9096621"/>
                    <a:pt x="11864759" y="9096621"/>
                  </a:cubicBezTo>
                  <a:close/>
                </a:path>
              </a:pathLst>
            </a:custGeom>
            <a:solidFill>
              <a:srgbClr val="FFFFFF"/>
            </a:solidFill>
          </p:spPr>
        </p:sp>
        <p:sp>
          <p:nvSpPr>
            <p:cNvPr name="Freeform 16" id="16"/>
            <p:cNvSpPr/>
            <p:nvPr/>
          </p:nvSpPr>
          <p:spPr>
            <a:xfrm flipH="false" flipV="false" rot="0">
              <a:off x="0" y="0"/>
              <a:ext cx="12020969" cy="9160121"/>
            </a:xfrm>
            <a:custGeom>
              <a:avLst/>
              <a:gdLst/>
              <a:ahLst/>
              <a:cxnLst/>
              <a:rect r="r" b="b" t="t" l="l"/>
              <a:pathLst>
                <a:path h="9160121" w="12020969">
                  <a:moveTo>
                    <a:pt x="11896509" y="59690"/>
                  </a:moveTo>
                  <a:cubicBezTo>
                    <a:pt x="11932069" y="59690"/>
                    <a:pt x="11961278" y="88900"/>
                    <a:pt x="11961278" y="124460"/>
                  </a:cubicBezTo>
                  <a:lnTo>
                    <a:pt x="11961278" y="9035662"/>
                  </a:lnTo>
                  <a:cubicBezTo>
                    <a:pt x="11961278" y="9071221"/>
                    <a:pt x="11932069" y="9100431"/>
                    <a:pt x="11896509" y="9100431"/>
                  </a:cubicBezTo>
                  <a:lnTo>
                    <a:pt x="124460" y="9100431"/>
                  </a:lnTo>
                  <a:cubicBezTo>
                    <a:pt x="88900" y="9100431"/>
                    <a:pt x="59690" y="9071221"/>
                    <a:pt x="59690" y="9035662"/>
                  </a:cubicBezTo>
                  <a:lnTo>
                    <a:pt x="59690" y="124460"/>
                  </a:lnTo>
                  <a:cubicBezTo>
                    <a:pt x="59690" y="88900"/>
                    <a:pt x="88900" y="59690"/>
                    <a:pt x="124460" y="59690"/>
                  </a:cubicBezTo>
                  <a:lnTo>
                    <a:pt x="11896509" y="59690"/>
                  </a:lnTo>
                  <a:moveTo>
                    <a:pt x="11896509" y="0"/>
                  </a:moveTo>
                  <a:lnTo>
                    <a:pt x="124460" y="0"/>
                  </a:lnTo>
                  <a:cubicBezTo>
                    <a:pt x="55880" y="0"/>
                    <a:pt x="0" y="55880"/>
                    <a:pt x="0" y="124460"/>
                  </a:cubicBezTo>
                  <a:lnTo>
                    <a:pt x="0" y="9035662"/>
                  </a:lnTo>
                  <a:cubicBezTo>
                    <a:pt x="0" y="9104242"/>
                    <a:pt x="55880" y="9160121"/>
                    <a:pt x="124460" y="9160121"/>
                  </a:cubicBezTo>
                  <a:lnTo>
                    <a:pt x="11896509" y="9160121"/>
                  </a:lnTo>
                  <a:cubicBezTo>
                    <a:pt x="11965089" y="9160121"/>
                    <a:pt x="12020969" y="9104242"/>
                    <a:pt x="12020969" y="9035662"/>
                  </a:cubicBezTo>
                  <a:lnTo>
                    <a:pt x="12020969" y="124460"/>
                  </a:lnTo>
                  <a:cubicBezTo>
                    <a:pt x="12020969" y="55880"/>
                    <a:pt x="11965089" y="0"/>
                    <a:pt x="11896509" y="0"/>
                  </a:cubicBezTo>
                  <a:close/>
                </a:path>
              </a:pathLst>
            </a:custGeom>
            <a:solidFill>
              <a:srgbClr val="191919"/>
            </a:solidFill>
          </p:spPr>
        </p:sp>
      </p:grpSp>
      <p:sp>
        <p:nvSpPr>
          <p:cNvPr name="Freeform 17" id="17"/>
          <p:cNvSpPr/>
          <p:nvPr/>
        </p:nvSpPr>
        <p:spPr>
          <a:xfrm flipH="false" flipV="false" rot="0">
            <a:off x="3935596" y="1449407"/>
            <a:ext cx="10346112" cy="7869649"/>
          </a:xfrm>
          <a:custGeom>
            <a:avLst/>
            <a:gdLst/>
            <a:ahLst/>
            <a:cxnLst/>
            <a:rect r="r" b="b" t="t" l="l"/>
            <a:pathLst>
              <a:path h="7869649" w="10346112">
                <a:moveTo>
                  <a:pt x="0" y="0"/>
                </a:moveTo>
                <a:lnTo>
                  <a:pt x="10346112" y="0"/>
                </a:lnTo>
                <a:lnTo>
                  <a:pt x="10346112" y="7869649"/>
                </a:lnTo>
                <a:lnTo>
                  <a:pt x="0" y="7869649"/>
                </a:lnTo>
                <a:lnTo>
                  <a:pt x="0" y="0"/>
                </a:lnTo>
                <a:close/>
              </a:path>
            </a:pathLst>
          </a:custGeom>
          <a:blipFill>
            <a:blip r:embed="rId2"/>
            <a:stretch>
              <a:fillRect l="0" t="0" r="0" b="0"/>
            </a:stretch>
          </a:blipFill>
        </p:spPr>
      </p:sp>
      <p:sp>
        <p:nvSpPr>
          <p:cNvPr name="TextBox 18" id="18"/>
          <p:cNvSpPr txBox="true"/>
          <p:nvPr/>
        </p:nvSpPr>
        <p:spPr>
          <a:xfrm rot="0">
            <a:off x="5156052" y="9680338"/>
            <a:ext cx="8884350" cy="1007706"/>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Download Microsoft's ML.net package on Visual Studio 2022</a:t>
            </a:r>
          </a:p>
          <a:p>
            <a:pPr>
              <a:lnSpc>
                <a:spcPts val="3984"/>
              </a:lnSpc>
            </a:pP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43845" y="1619449"/>
            <a:ext cx="12400310" cy="7048102"/>
            <a:chOff x="0" y="0"/>
            <a:chExt cx="12020969" cy="6832492"/>
          </a:xfrm>
        </p:grpSpPr>
        <p:sp>
          <p:nvSpPr>
            <p:cNvPr name="Freeform 15" id="15"/>
            <p:cNvSpPr/>
            <p:nvPr/>
          </p:nvSpPr>
          <p:spPr>
            <a:xfrm flipH="false" flipV="false" rot="0">
              <a:off x="31750" y="31750"/>
              <a:ext cx="11957469" cy="6768992"/>
            </a:xfrm>
            <a:custGeom>
              <a:avLst/>
              <a:gdLst/>
              <a:ahLst/>
              <a:cxnLst/>
              <a:rect r="r" b="b" t="t" l="l"/>
              <a:pathLst>
                <a:path h="6768992" w="11957469">
                  <a:moveTo>
                    <a:pt x="11864759" y="6768992"/>
                  </a:moveTo>
                  <a:lnTo>
                    <a:pt x="92710" y="6768992"/>
                  </a:lnTo>
                  <a:cubicBezTo>
                    <a:pt x="41910" y="6768992"/>
                    <a:pt x="0" y="6727082"/>
                    <a:pt x="0" y="6676282"/>
                  </a:cubicBezTo>
                  <a:lnTo>
                    <a:pt x="0" y="92710"/>
                  </a:lnTo>
                  <a:cubicBezTo>
                    <a:pt x="0" y="41910"/>
                    <a:pt x="41910" y="0"/>
                    <a:pt x="92710" y="0"/>
                  </a:cubicBezTo>
                  <a:lnTo>
                    <a:pt x="11863489" y="0"/>
                  </a:lnTo>
                  <a:cubicBezTo>
                    <a:pt x="11914289" y="0"/>
                    <a:pt x="11956199" y="41910"/>
                    <a:pt x="11956199" y="92710"/>
                  </a:cubicBezTo>
                  <a:lnTo>
                    <a:pt x="11956199" y="6675012"/>
                  </a:lnTo>
                  <a:cubicBezTo>
                    <a:pt x="11957469" y="6727082"/>
                    <a:pt x="11915559" y="6768992"/>
                    <a:pt x="11864759" y="6768992"/>
                  </a:cubicBezTo>
                  <a:close/>
                </a:path>
              </a:pathLst>
            </a:custGeom>
            <a:solidFill>
              <a:srgbClr val="FFFFFF"/>
            </a:solidFill>
          </p:spPr>
        </p:sp>
        <p:sp>
          <p:nvSpPr>
            <p:cNvPr name="Freeform 16" id="16"/>
            <p:cNvSpPr/>
            <p:nvPr/>
          </p:nvSpPr>
          <p:spPr>
            <a:xfrm flipH="false" flipV="false" rot="0">
              <a:off x="0" y="0"/>
              <a:ext cx="12020969" cy="6832492"/>
            </a:xfrm>
            <a:custGeom>
              <a:avLst/>
              <a:gdLst/>
              <a:ahLst/>
              <a:cxnLst/>
              <a:rect r="r" b="b" t="t" l="l"/>
              <a:pathLst>
                <a:path h="6832492" w="12020969">
                  <a:moveTo>
                    <a:pt x="11896509" y="59690"/>
                  </a:moveTo>
                  <a:cubicBezTo>
                    <a:pt x="11932069" y="59690"/>
                    <a:pt x="11961278" y="88900"/>
                    <a:pt x="11961278" y="124460"/>
                  </a:cubicBezTo>
                  <a:lnTo>
                    <a:pt x="11961278" y="6708032"/>
                  </a:lnTo>
                  <a:cubicBezTo>
                    <a:pt x="11961278" y="6743592"/>
                    <a:pt x="11932069" y="6772802"/>
                    <a:pt x="11896509" y="6772802"/>
                  </a:cubicBezTo>
                  <a:lnTo>
                    <a:pt x="124460" y="6772802"/>
                  </a:lnTo>
                  <a:cubicBezTo>
                    <a:pt x="88900" y="6772802"/>
                    <a:pt x="59690" y="6743592"/>
                    <a:pt x="59690" y="6708032"/>
                  </a:cubicBezTo>
                  <a:lnTo>
                    <a:pt x="59690" y="124460"/>
                  </a:lnTo>
                  <a:cubicBezTo>
                    <a:pt x="59690" y="88900"/>
                    <a:pt x="88900" y="59690"/>
                    <a:pt x="124460" y="59690"/>
                  </a:cubicBezTo>
                  <a:lnTo>
                    <a:pt x="11896509" y="59690"/>
                  </a:lnTo>
                  <a:moveTo>
                    <a:pt x="11896509" y="0"/>
                  </a:moveTo>
                  <a:lnTo>
                    <a:pt x="124460" y="0"/>
                  </a:lnTo>
                  <a:cubicBezTo>
                    <a:pt x="55880" y="0"/>
                    <a:pt x="0" y="55880"/>
                    <a:pt x="0" y="124460"/>
                  </a:cubicBezTo>
                  <a:lnTo>
                    <a:pt x="0" y="6708032"/>
                  </a:lnTo>
                  <a:cubicBezTo>
                    <a:pt x="0" y="6776612"/>
                    <a:pt x="55880" y="6832492"/>
                    <a:pt x="124460" y="6832492"/>
                  </a:cubicBezTo>
                  <a:lnTo>
                    <a:pt x="11896509" y="6832492"/>
                  </a:lnTo>
                  <a:cubicBezTo>
                    <a:pt x="11965089" y="6832492"/>
                    <a:pt x="12020969" y="6776612"/>
                    <a:pt x="12020969" y="6708032"/>
                  </a:cubicBezTo>
                  <a:lnTo>
                    <a:pt x="12020969" y="124460"/>
                  </a:lnTo>
                  <a:cubicBezTo>
                    <a:pt x="12020969" y="55880"/>
                    <a:pt x="11965089" y="0"/>
                    <a:pt x="11896509" y="0"/>
                  </a:cubicBezTo>
                  <a:close/>
                </a:path>
              </a:pathLst>
            </a:custGeom>
            <a:solidFill>
              <a:srgbClr val="191919"/>
            </a:solidFill>
          </p:spPr>
        </p:sp>
      </p:grpSp>
      <p:sp>
        <p:nvSpPr>
          <p:cNvPr name="Freeform 17" id="17"/>
          <p:cNvSpPr/>
          <p:nvPr/>
        </p:nvSpPr>
        <p:spPr>
          <a:xfrm flipH="false" flipV="false" rot="0">
            <a:off x="3222982" y="1858753"/>
            <a:ext cx="11842035" cy="6664294"/>
          </a:xfrm>
          <a:custGeom>
            <a:avLst/>
            <a:gdLst/>
            <a:ahLst/>
            <a:cxnLst/>
            <a:rect r="r" b="b" t="t" l="l"/>
            <a:pathLst>
              <a:path h="6664294" w="11842035">
                <a:moveTo>
                  <a:pt x="0" y="0"/>
                </a:moveTo>
                <a:lnTo>
                  <a:pt x="11842036" y="0"/>
                </a:lnTo>
                <a:lnTo>
                  <a:pt x="11842036" y="6664294"/>
                </a:lnTo>
                <a:lnTo>
                  <a:pt x="0" y="6664294"/>
                </a:lnTo>
                <a:lnTo>
                  <a:pt x="0" y="0"/>
                </a:lnTo>
                <a:close/>
              </a:path>
            </a:pathLst>
          </a:custGeom>
          <a:blipFill>
            <a:blip r:embed="rId2"/>
            <a:stretch>
              <a:fillRect l="0" t="0" r="0" b="0"/>
            </a:stretch>
          </a:blipFill>
        </p:spPr>
      </p:sp>
      <p:sp>
        <p:nvSpPr>
          <p:cNvPr name="TextBox 18" id="18"/>
          <p:cNvSpPr txBox="true"/>
          <p:nvPr/>
        </p:nvSpPr>
        <p:spPr>
          <a:xfrm rot="0">
            <a:off x="4339044" y="9286875"/>
            <a:ext cx="9609913" cy="502881"/>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Label the feedback texts: 0 is negative point and 1 is positive point </a:t>
            </a: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8700" y="1631765"/>
            <a:ext cx="10060561" cy="7048102"/>
            <a:chOff x="0" y="0"/>
            <a:chExt cx="9752795" cy="6832492"/>
          </a:xfrm>
        </p:grpSpPr>
        <p:sp>
          <p:nvSpPr>
            <p:cNvPr name="Freeform 15" id="15"/>
            <p:cNvSpPr/>
            <p:nvPr/>
          </p:nvSpPr>
          <p:spPr>
            <a:xfrm flipH="false" flipV="false" rot="0">
              <a:off x="31750" y="31750"/>
              <a:ext cx="9689295" cy="6768992"/>
            </a:xfrm>
            <a:custGeom>
              <a:avLst/>
              <a:gdLst/>
              <a:ahLst/>
              <a:cxnLst/>
              <a:rect r="r" b="b" t="t" l="l"/>
              <a:pathLst>
                <a:path h="6768992" w="9689295">
                  <a:moveTo>
                    <a:pt x="9596586" y="6768992"/>
                  </a:moveTo>
                  <a:lnTo>
                    <a:pt x="92710" y="6768992"/>
                  </a:lnTo>
                  <a:cubicBezTo>
                    <a:pt x="41910" y="6768992"/>
                    <a:pt x="0" y="6727082"/>
                    <a:pt x="0" y="6676282"/>
                  </a:cubicBezTo>
                  <a:lnTo>
                    <a:pt x="0" y="92710"/>
                  </a:lnTo>
                  <a:cubicBezTo>
                    <a:pt x="0" y="41910"/>
                    <a:pt x="41910" y="0"/>
                    <a:pt x="92710" y="0"/>
                  </a:cubicBezTo>
                  <a:lnTo>
                    <a:pt x="9595315" y="0"/>
                  </a:lnTo>
                  <a:cubicBezTo>
                    <a:pt x="9646115" y="0"/>
                    <a:pt x="9688026" y="41910"/>
                    <a:pt x="9688026" y="92710"/>
                  </a:cubicBezTo>
                  <a:lnTo>
                    <a:pt x="9688026" y="6675012"/>
                  </a:lnTo>
                  <a:cubicBezTo>
                    <a:pt x="9689295" y="6727082"/>
                    <a:pt x="9647386" y="6768992"/>
                    <a:pt x="9596586" y="6768992"/>
                  </a:cubicBezTo>
                  <a:close/>
                </a:path>
              </a:pathLst>
            </a:custGeom>
            <a:solidFill>
              <a:srgbClr val="FFFFFF"/>
            </a:solidFill>
          </p:spPr>
        </p:sp>
        <p:sp>
          <p:nvSpPr>
            <p:cNvPr name="Freeform 16" id="16"/>
            <p:cNvSpPr/>
            <p:nvPr/>
          </p:nvSpPr>
          <p:spPr>
            <a:xfrm flipH="false" flipV="false" rot="0">
              <a:off x="0" y="0"/>
              <a:ext cx="9752795" cy="6832492"/>
            </a:xfrm>
            <a:custGeom>
              <a:avLst/>
              <a:gdLst/>
              <a:ahLst/>
              <a:cxnLst/>
              <a:rect r="r" b="b" t="t" l="l"/>
              <a:pathLst>
                <a:path h="6832492" w="9752795">
                  <a:moveTo>
                    <a:pt x="9628336" y="59690"/>
                  </a:moveTo>
                  <a:cubicBezTo>
                    <a:pt x="9663895" y="59690"/>
                    <a:pt x="9693105" y="88900"/>
                    <a:pt x="9693105" y="124460"/>
                  </a:cubicBezTo>
                  <a:lnTo>
                    <a:pt x="9693105" y="6708032"/>
                  </a:lnTo>
                  <a:cubicBezTo>
                    <a:pt x="9693105" y="6743592"/>
                    <a:pt x="9663895" y="6772802"/>
                    <a:pt x="9628336" y="6772802"/>
                  </a:cubicBezTo>
                  <a:lnTo>
                    <a:pt x="124460" y="6772802"/>
                  </a:lnTo>
                  <a:cubicBezTo>
                    <a:pt x="88900" y="6772802"/>
                    <a:pt x="59690" y="6743592"/>
                    <a:pt x="59690" y="6708032"/>
                  </a:cubicBezTo>
                  <a:lnTo>
                    <a:pt x="59690" y="124460"/>
                  </a:lnTo>
                  <a:cubicBezTo>
                    <a:pt x="59690" y="88900"/>
                    <a:pt x="88900" y="59690"/>
                    <a:pt x="124460" y="59690"/>
                  </a:cubicBezTo>
                  <a:lnTo>
                    <a:pt x="9628336" y="59690"/>
                  </a:lnTo>
                  <a:moveTo>
                    <a:pt x="9628336" y="0"/>
                  </a:moveTo>
                  <a:lnTo>
                    <a:pt x="124460" y="0"/>
                  </a:lnTo>
                  <a:cubicBezTo>
                    <a:pt x="55880" y="0"/>
                    <a:pt x="0" y="55880"/>
                    <a:pt x="0" y="124460"/>
                  </a:cubicBezTo>
                  <a:lnTo>
                    <a:pt x="0" y="6708032"/>
                  </a:lnTo>
                  <a:cubicBezTo>
                    <a:pt x="0" y="6776612"/>
                    <a:pt x="55880" y="6832492"/>
                    <a:pt x="124460" y="6832492"/>
                  </a:cubicBezTo>
                  <a:lnTo>
                    <a:pt x="9628336" y="6832492"/>
                  </a:lnTo>
                  <a:cubicBezTo>
                    <a:pt x="9696916" y="6832492"/>
                    <a:pt x="9752795" y="6776612"/>
                    <a:pt x="9752795" y="6708032"/>
                  </a:cubicBezTo>
                  <a:lnTo>
                    <a:pt x="9752795" y="124460"/>
                  </a:lnTo>
                  <a:cubicBezTo>
                    <a:pt x="9752795" y="55880"/>
                    <a:pt x="9696916" y="0"/>
                    <a:pt x="9628336" y="0"/>
                  </a:cubicBezTo>
                  <a:close/>
                </a:path>
              </a:pathLst>
            </a:custGeom>
            <a:solidFill>
              <a:srgbClr val="191919"/>
            </a:solidFill>
          </p:spPr>
        </p:sp>
      </p:grpSp>
      <p:sp>
        <p:nvSpPr>
          <p:cNvPr name="Freeform 17" id="17"/>
          <p:cNvSpPr/>
          <p:nvPr/>
        </p:nvSpPr>
        <p:spPr>
          <a:xfrm flipH="false" flipV="false" rot="0">
            <a:off x="1461092" y="2037084"/>
            <a:ext cx="9305183" cy="5979075"/>
          </a:xfrm>
          <a:custGeom>
            <a:avLst/>
            <a:gdLst/>
            <a:ahLst/>
            <a:cxnLst/>
            <a:rect r="r" b="b" t="t" l="l"/>
            <a:pathLst>
              <a:path h="5979075" w="9305183">
                <a:moveTo>
                  <a:pt x="0" y="0"/>
                </a:moveTo>
                <a:lnTo>
                  <a:pt x="9305183" y="0"/>
                </a:lnTo>
                <a:lnTo>
                  <a:pt x="9305183" y="5979075"/>
                </a:lnTo>
                <a:lnTo>
                  <a:pt x="0" y="5979075"/>
                </a:lnTo>
                <a:lnTo>
                  <a:pt x="0" y="0"/>
                </a:lnTo>
                <a:close/>
              </a:path>
            </a:pathLst>
          </a:custGeom>
          <a:blipFill>
            <a:blip r:embed="rId2"/>
            <a:stretch>
              <a:fillRect l="0" t="0" r="0" b="0"/>
            </a:stretch>
          </a:blipFill>
        </p:spPr>
      </p:sp>
      <p:sp>
        <p:nvSpPr>
          <p:cNvPr name="TextBox 18" id="18"/>
          <p:cNvSpPr txBox="true"/>
          <p:nvPr/>
        </p:nvSpPr>
        <p:spPr>
          <a:xfrm rot="0">
            <a:off x="11631268" y="2382222"/>
            <a:ext cx="5922229" cy="5551131"/>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Using the necessary library, in this project context, we are using ML.NET. It initializes the MLContext, prepares variables for data manipulation, sets up a BackgroundWorker for background tasks, and more. The specific functionality of this form would likely include loading data, training and evaluating a machine learning model, and potentially displaying results to the user.</a:t>
            </a:r>
          </a:p>
          <a:p>
            <a:pPr>
              <a:lnSpc>
                <a:spcPts val="3984"/>
              </a:lnSpc>
            </a:pP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028700" y="2477886"/>
            <a:ext cx="16230600" cy="2375573"/>
            <a:chOff x="0" y="0"/>
            <a:chExt cx="15734086" cy="2302901"/>
          </a:xfrm>
        </p:grpSpPr>
        <p:sp>
          <p:nvSpPr>
            <p:cNvPr name="Freeform 15" id="15"/>
            <p:cNvSpPr/>
            <p:nvPr/>
          </p:nvSpPr>
          <p:spPr>
            <a:xfrm flipH="false" flipV="false" rot="0">
              <a:off x="31750" y="31750"/>
              <a:ext cx="15670586" cy="2239401"/>
            </a:xfrm>
            <a:custGeom>
              <a:avLst/>
              <a:gdLst/>
              <a:ahLst/>
              <a:cxnLst/>
              <a:rect r="r" b="b" t="t" l="l"/>
              <a:pathLst>
                <a:path h="2239401" w="15670586">
                  <a:moveTo>
                    <a:pt x="15577876" y="2239401"/>
                  </a:moveTo>
                  <a:lnTo>
                    <a:pt x="92710" y="2239401"/>
                  </a:lnTo>
                  <a:cubicBezTo>
                    <a:pt x="41910" y="2239401"/>
                    <a:pt x="0" y="2197491"/>
                    <a:pt x="0" y="2146691"/>
                  </a:cubicBezTo>
                  <a:lnTo>
                    <a:pt x="0" y="92710"/>
                  </a:lnTo>
                  <a:cubicBezTo>
                    <a:pt x="0" y="41910"/>
                    <a:pt x="41910" y="0"/>
                    <a:pt x="92710" y="0"/>
                  </a:cubicBezTo>
                  <a:lnTo>
                    <a:pt x="15576606" y="0"/>
                  </a:lnTo>
                  <a:cubicBezTo>
                    <a:pt x="15627406" y="0"/>
                    <a:pt x="15669316" y="41910"/>
                    <a:pt x="15669316" y="92710"/>
                  </a:cubicBezTo>
                  <a:lnTo>
                    <a:pt x="15669316" y="2145421"/>
                  </a:lnTo>
                  <a:cubicBezTo>
                    <a:pt x="15670586" y="2197491"/>
                    <a:pt x="15628676" y="2239401"/>
                    <a:pt x="15577876" y="2239401"/>
                  </a:cubicBezTo>
                  <a:close/>
                </a:path>
              </a:pathLst>
            </a:custGeom>
            <a:solidFill>
              <a:srgbClr val="FFFFFF"/>
            </a:solidFill>
          </p:spPr>
        </p:sp>
        <p:sp>
          <p:nvSpPr>
            <p:cNvPr name="Freeform 16" id="16"/>
            <p:cNvSpPr/>
            <p:nvPr/>
          </p:nvSpPr>
          <p:spPr>
            <a:xfrm flipH="false" flipV="false" rot="0">
              <a:off x="0" y="0"/>
              <a:ext cx="15734086" cy="2302901"/>
            </a:xfrm>
            <a:custGeom>
              <a:avLst/>
              <a:gdLst/>
              <a:ahLst/>
              <a:cxnLst/>
              <a:rect r="r" b="b" t="t" l="l"/>
              <a:pathLst>
                <a:path h="2302901" w="15734086">
                  <a:moveTo>
                    <a:pt x="15609626" y="59690"/>
                  </a:moveTo>
                  <a:cubicBezTo>
                    <a:pt x="15645186" y="59690"/>
                    <a:pt x="15674395" y="88900"/>
                    <a:pt x="15674395" y="124460"/>
                  </a:cubicBezTo>
                  <a:lnTo>
                    <a:pt x="15674395" y="2178441"/>
                  </a:lnTo>
                  <a:cubicBezTo>
                    <a:pt x="15674395" y="2214001"/>
                    <a:pt x="15645186" y="2243212"/>
                    <a:pt x="15609626" y="2243212"/>
                  </a:cubicBezTo>
                  <a:lnTo>
                    <a:pt x="124460" y="2243212"/>
                  </a:lnTo>
                  <a:cubicBezTo>
                    <a:pt x="88900" y="2243212"/>
                    <a:pt x="59690" y="2214001"/>
                    <a:pt x="59690" y="2178441"/>
                  </a:cubicBezTo>
                  <a:lnTo>
                    <a:pt x="59690" y="124460"/>
                  </a:lnTo>
                  <a:cubicBezTo>
                    <a:pt x="59690" y="88900"/>
                    <a:pt x="88900" y="59690"/>
                    <a:pt x="124460" y="59690"/>
                  </a:cubicBezTo>
                  <a:lnTo>
                    <a:pt x="15609626" y="59690"/>
                  </a:lnTo>
                  <a:moveTo>
                    <a:pt x="15609626" y="0"/>
                  </a:moveTo>
                  <a:lnTo>
                    <a:pt x="124460" y="0"/>
                  </a:lnTo>
                  <a:cubicBezTo>
                    <a:pt x="55880" y="0"/>
                    <a:pt x="0" y="55880"/>
                    <a:pt x="0" y="124460"/>
                  </a:cubicBezTo>
                  <a:lnTo>
                    <a:pt x="0" y="2178441"/>
                  </a:lnTo>
                  <a:cubicBezTo>
                    <a:pt x="0" y="2247022"/>
                    <a:pt x="55880" y="2302901"/>
                    <a:pt x="124460" y="2302901"/>
                  </a:cubicBezTo>
                  <a:lnTo>
                    <a:pt x="15609626" y="2302901"/>
                  </a:lnTo>
                  <a:cubicBezTo>
                    <a:pt x="15678206" y="2302901"/>
                    <a:pt x="15734086" y="2247022"/>
                    <a:pt x="15734086" y="2178441"/>
                  </a:cubicBezTo>
                  <a:lnTo>
                    <a:pt x="15734086" y="124460"/>
                  </a:lnTo>
                  <a:cubicBezTo>
                    <a:pt x="15734086" y="55880"/>
                    <a:pt x="15678206" y="0"/>
                    <a:pt x="15609626" y="0"/>
                  </a:cubicBezTo>
                  <a:close/>
                </a:path>
              </a:pathLst>
            </a:custGeom>
            <a:solidFill>
              <a:srgbClr val="191919"/>
            </a:solidFill>
          </p:spPr>
        </p:sp>
      </p:grpSp>
      <p:sp>
        <p:nvSpPr>
          <p:cNvPr name="Freeform 17" id="17"/>
          <p:cNvSpPr/>
          <p:nvPr/>
        </p:nvSpPr>
        <p:spPr>
          <a:xfrm flipH="false" flipV="false" rot="0">
            <a:off x="1396648" y="2664963"/>
            <a:ext cx="15509706" cy="2045961"/>
          </a:xfrm>
          <a:custGeom>
            <a:avLst/>
            <a:gdLst/>
            <a:ahLst/>
            <a:cxnLst/>
            <a:rect r="r" b="b" t="t" l="l"/>
            <a:pathLst>
              <a:path h="2045961" w="15509706">
                <a:moveTo>
                  <a:pt x="0" y="0"/>
                </a:moveTo>
                <a:lnTo>
                  <a:pt x="15509706" y="0"/>
                </a:lnTo>
                <a:lnTo>
                  <a:pt x="15509706" y="2045961"/>
                </a:lnTo>
                <a:lnTo>
                  <a:pt x="0" y="2045961"/>
                </a:lnTo>
                <a:lnTo>
                  <a:pt x="0" y="0"/>
                </a:lnTo>
                <a:close/>
              </a:path>
            </a:pathLst>
          </a:custGeom>
          <a:blipFill>
            <a:blip r:embed="rId2"/>
            <a:stretch>
              <a:fillRect l="0" t="0" r="0" b="0"/>
            </a:stretch>
          </a:blipFill>
        </p:spPr>
      </p:sp>
      <p:sp>
        <p:nvSpPr>
          <p:cNvPr name="TextBox 18" id="18"/>
          <p:cNvSpPr txBox="true"/>
          <p:nvPr/>
        </p:nvSpPr>
        <p:spPr>
          <a:xfrm rot="0">
            <a:off x="1036201" y="5558309"/>
            <a:ext cx="16230600" cy="3027006"/>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Then, an event handler named Worker_DoWork is attached to the DoWork event of the BackgroundWorker. This event handler contains the code that will be executed in the background.</a:t>
            </a:r>
          </a:p>
          <a:p>
            <a:pPr algn="just">
              <a:lnSpc>
                <a:spcPts val="3984"/>
              </a:lnSpc>
            </a:pPr>
            <a:r>
              <a:rPr lang="en-US" sz="3494" spc="76">
                <a:solidFill>
                  <a:srgbClr val="000000"/>
                </a:solidFill>
                <a:latin typeface="Dumondi Condensed"/>
              </a:rPr>
              <a:t> </a:t>
            </a:r>
          </a:p>
          <a:p>
            <a:pPr algn="just">
              <a:lnSpc>
                <a:spcPts val="3984"/>
              </a:lnSpc>
            </a:pPr>
            <a:r>
              <a:rPr lang="en-US" sz="3494" spc="76">
                <a:solidFill>
                  <a:srgbClr val="000000"/>
                </a:solidFill>
                <a:latin typeface="Dumondi Condensed"/>
              </a:rPr>
              <a:t>Overall, this code sets up a background worker to perform an asynchronous task without freezing the UI, and it specifies an event handler that will execute the task.</a:t>
            </a:r>
          </a:p>
          <a:p>
            <a:pPr>
              <a:lnSpc>
                <a:spcPts val="3984"/>
              </a:lnSpc>
            </a:pP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C853"/>
        </a:solidFill>
      </p:bgPr>
    </p:bg>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21" id="21"/>
          <p:cNvSpPr txBox="true"/>
          <p:nvPr/>
        </p:nvSpPr>
        <p:spPr>
          <a:xfrm rot="0">
            <a:off x="4740575" y="3234334"/>
            <a:ext cx="8860899"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INTRODUCTION</a:t>
            </a:r>
          </a:p>
        </p:txBody>
      </p:sp>
      <p:sp>
        <p:nvSpPr>
          <p:cNvPr name="TextBox 22" id="22"/>
          <p:cNvSpPr txBox="true"/>
          <p:nvPr/>
        </p:nvSpPr>
        <p:spPr>
          <a:xfrm rot="0">
            <a:off x="4709037" y="4931506"/>
            <a:ext cx="8892437" cy="3027006"/>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Our project, rooted in the K20 Faculty of Information Systems, harnesses student feedback to improve course quality. Using Aspect-Based Sentiment Analysis via ML.NET, we extract insights from evaluations to enhance the educational experience</a:t>
            </a:r>
          </a:p>
        </p:txBody>
      </p:sp>
      <p:sp>
        <p:nvSpPr>
          <p:cNvPr name="AutoShape 23" id="23"/>
          <p:cNvSpPr/>
          <p:nvPr/>
        </p:nvSpPr>
        <p:spPr>
          <a:xfrm>
            <a:off x="1923418" y="2612293"/>
            <a:ext cx="14441095" cy="23812"/>
          </a:xfrm>
          <a:prstGeom prst="line">
            <a:avLst/>
          </a:prstGeom>
          <a:ln cap="flat" w="47625">
            <a:solidFill>
              <a:srgbClr val="000000"/>
            </a:solidFill>
            <a:prstDash val="solid"/>
            <a:headEnd type="none" len="sm" w="sm"/>
            <a:tailEnd type="none" len="sm" w="sm"/>
          </a:ln>
        </p:spPr>
      </p:sp>
      <p:pic>
        <p:nvPicPr>
          <p:cNvPr name="Picture 24" id="24"/>
          <p:cNvPicPr>
            <a:picLocks noChangeAspect="true"/>
          </p:cNvPicPr>
          <p:nvPr/>
        </p:nvPicPr>
        <p:blipFill>
          <a:blip r:embed="rId2"/>
          <a:srcRect l="0" t="0" r="0" b="0"/>
          <a:stretch>
            <a:fillRect/>
          </a:stretch>
        </p:blipFill>
        <p:spPr>
          <a:xfrm flipH="false" flipV="false" rot="0">
            <a:off x="-5356368" y="2588480"/>
            <a:ext cx="9623575" cy="8842229"/>
          </a:xfrm>
          <a:prstGeom prst="rect">
            <a:avLst/>
          </a:prstGeom>
        </p:spPr>
      </p:pic>
      <p:grpSp>
        <p:nvGrpSpPr>
          <p:cNvPr name="Group 25" id="25"/>
          <p:cNvGrpSpPr/>
          <p:nvPr/>
        </p:nvGrpSpPr>
        <p:grpSpPr>
          <a:xfrm rot="0">
            <a:off x="16004982" y="5666379"/>
            <a:ext cx="1023862" cy="1023862"/>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3866095" y="627589"/>
            <a:ext cx="802223" cy="802223"/>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166117" y="7639523"/>
            <a:ext cx="3629641" cy="3629641"/>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22234" y="1631765"/>
            <a:ext cx="8521766" cy="6717718"/>
            <a:chOff x="0" y="0"/>
            <a:chExt cx="8667364" cy="6832492"/>
          </a:xfrm>
        </p:grpSpPr>
        <p:sp>
          <p:nvSpPr>
            <p:cNvPr name="Freeform 15" id="15"/>
            <p:cNvSpPr/>
            <p:nvPr/>
          </p:nvSpPr>
          <p:spPr>
            <a:xfrm flipH="false" flipV="false" rot="0">
              <a:off x="31750" y="31750"/>
              <a:ext cx="8603863" cy="6768992"/>
            </a:xfrm>
            <a:custGeom>
              <a:avLst/>
              <a:gdLst/>
              <a:ahLst/>
              <a:cxnLst/>
              <a:rect r="r" b="b" t="t" l="l"/>
              <a:pathLst>
                <a:path h="6768992" w="8603863">
                  <a:moveTo>
                    <a:pt x="8511153" y="6768992"/>
                  </a:moveTo>
                  <a:lnTo>
                    <a:pt x="92710" y="6768992"/>
                  </a:lnTo>
                  <a:cubicBezTo>
                    <a:pt x="41910" y="6768992"/>
                    <a:pt x="0" y="6727082"/>
                    <a:pt x="0" y="6676282"/>
                  </a:cubicBezTo>
                  <a:lnTo>
                    <a:pt x="0" y="92710"/>
                  </a:lnTo>
                  <a:cubicBezTo>
                    <a:pt x="0" y="41910"/>
                    <a:pt x="41910" y="0"/>
                    <a:pt x="92710" y="0"/>
                  </a:cubicBezTo>
                  <a:lnTo>
                    <a:pt x="8509884" y="0"/>
                  </a:lnTo>
                  <a:cubicBezTo>
                    <a:pt x="8560684" y="0"/>
                    <a:pt x="8602594" y="41910"/>
                    <a:pt x="8602594" y="92710"/>
                  </a:cubicBezTo>
                  <a:lnTo>
                    <a:pt x="8602594" y="6675012"/>
                  </a:lnTo>
                  <a:cubicBezTo>
                    <a:pt x="8603863" y="6727082"/>
                    <a:pt x="8561953" y="6768992"/>
                    <a:pt x="8511153" y="6768992"/>
                  </a:cubicBezTo>
                  <a:close/>
                </a:path>
              </a:pathLst>
            </a:custGeom>
            <a:solidFill>
              <a:srgbClr val="FFFFFF"/>
            </a:solidFill>
          </p:spPr>
        </p:sp>
        <p:sp>
          <p:nvSpPr>
            <p:cNvPr name="Freeform 16" id="16"/>
            <p:cNvSpPr/>
            <p:nvPr/>
          </p:nvSpPr>
          <p:spPr>
            <a:xfrm flipH="false" flipV="false" rot="0">
              <a:off x="0" y="0"/>
              <a:ext cx="8667364" cy="6832492"/>
            </a:xfrm>
            <a:custGeom>
              <a:avLst/>
              <a:gdLst/>
              <a:ahLst/>
              <a:cxnLst/>
              <a:rect r="r" b="b" t="t" l="l"/>
              <a:pathLst>
                <a:path h="6832492" w="8667364">
                  <a:moveTo>
                    <a:pt x="8542903" y="59690"/>
                  </a:moveTo>
                  <a:cubicBezTo>
                    <a:pt x="8578463" y="59690"/>
                    <a:pt x="8607674" y="88900"/>
                    <a:pt x="8607674" y="124460"/>
                  </a:cubicBezTo>
                  <a:lnTo>
                    <a:pt x="8607674" y="6708032"/>
                  </a:lnTo>
                  <a:cubicBezTo>
                    <a:pt x="8607674" y="6743592"/>
                    <a:pt x="8578463" y="6772802"/>
                    <a:pt x="8542903" y="6772802"/>
                  </a:cubicBezTo>
                  <a:lnTo>
                    <a:pt x="124460" y="6772802"/>
                  </a:lnTo>
                  <a:cubicBezTo>
                    <a:pt x="88900" y="6772802"/>
                    <a:pt x="59690" y="6743592"/>
                    <a:pt x="59690" y="6708032"/>
                  </a:cubicBezTo>
                  <a:lnTo>
                    <a:pt x="59690" y="124460"/>
                  </a:lnTo>
                  <a:cubicBezTo>
                    <a:pt x="59690" y="88900"/>
                    <a:pt x="88900" y="59690"/>
                    <a:pt x="124460" y="59690"/>
                  </a:cubicBezTo>
                  <a:lnTo>
                    <a:pt x="8542903" y="59690"/>
                  </a:lnTo>
                  <a:moveTo>
                    <a:pt x="8542903" y="0"/>
                  </a:moveTo>
                  <a:lnTo>
                    <a:pt x="124460" y="0"/>
                  </a:lnTo>
                  <a:cubicBezTo>
                    <a:pt x="55880" y="0"/>
                    <a:pt x="0" y="55880"/>
                    <a:pt x="0" y="124460"/>
                  </a:cubicBezTo>
                  <a:lnTo>
                    <a:pt x="0" y="6708032"/>
                  </a:lnTo>
                  <a:cubicBezTo>
                    <a:pt x="0" y="6776612"/>
                    <a:pt x="55880" y="6832492"/>
                    <a:pt x="124460" y="6832492"/>
                  </a:cubicBezTo>
                  <a:lnTo>
                    <a:pt x="8542903" y="6832492"/>
                  </a:lnTo>
                  <a:cubicBezTo>
                    <a:pt x="8611484" y="6832492"/>
                    <a:pt x="8667364" y="6776612"/>
                    <a:pt x="8667364" y="6708032"/>
                  </a:cubicBezTo>
                  <a:lnTo>
                    <a:pt x="8667364" y="124460"/>
                  </a:lnTo>
                  <a:cubicBezTo>
                    <a:pt x="8667364" y="55880"/>
                    <a:pt x="8611484" y="0"/>
                    <a:pt x="8542903" y="0"/>
                  </a:cubicBezTo>
                  <a:close/>
                </a:path>
              </a:pathLst>
            </a:custGeom>
            <a:solidFill>
              <a:srgbClr val="191919"/>
            </a:solidFill>
          </p:spPr>
        </p:sp>
      </p:grpSp>
      <p:sp>
        <p:nvSpPr>
          <p:cNvPr name="Freeform 17" id="17"/>
          <p:cNvSpPr/>
          <p:nvPr/>
        </p:nvSpPr>
        <p:spPr>
          <a:xfrm flipH="false" flipV="false" rot="0">
            <a:off x="846068" y="1798419"/>
            <a:ext cx="8120898" cy="6384408"/>
          </a:xfrm>
          <a:custGeom>
            <a:avLst/>
            <a:gdLst/>
            <a:ahLst/>
            <a:cxnLst/>
            <a:rect r="r" b="b" t="t" l="l"/>
            <a:pathLst>
              <a:path h="6384408" w="8120898">
                <a:moveTo>
                  <a:pt x="0" y="0"/>
                </a:moveTo>
                <a:lnTo>
                  <a:pt x="8120898" y="0"/>
                </a:lnTo>
                <a:lnTo>
                  <a:pt x="8120898" y="6384409"/>
                </a:lnTo>
                <a:lnTo>
                  <a:pt x="0" y="6384409"/>
                </a:lnTo>
                <a:lnTo>
                  <a:pt x="0" y="0"/>
                </a:lnTo>
                <a:close/>
              </a:path>
            </a:pathLst>
          </a:custGeom>
          <a:blipFill>
            <a:blip r:embed="rId2"/>
            <a:stretch>
              <a:fillRect l="0" t="0" r="0" b="0"/>
            </a:stretch>
          </a:blipFill>
        </p:spPr>
      </p:sp>
      <p:sp>
        <p:nvSpPr>
          <p:cNvPr name="TextBox 18" id="18"/>
          <p:cNvSpPr txBox="true"/>
          <p:nvPr/>
        </p:nvSpPr>
        <p:spPr>
          <a:xfrm rot="0">
            <a:off x="9591680" y="381521"/>
            <a:ext cx="8261569" cy="10599381"/>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The purpose of this event handler is to load data from a text file, perform data preprocessing, and train a binary classification model using ML.NET.</a:t>
            </a:r>
          </a:p>
          <a:p>
            <a:pPr algn="just">
              <a:lnSpc>
                <a:spcPts val="3984"/>
              </a:lnSpc>
            </a:pPr>
          </a:p>
          <a:p>
            <a:pPr algn="just">
              <a:lnSpc>
                <a:spcPts val="3984"/>
              </a:lnSpc>
            </a:pPr>
            <a:r>
              <a:rPr lang="en-US" sz="3494" spc="76">
                <a:solidFill>
                  <a:srgbClr val="000000"/>
                </a:solidFill>
                <a:latin typeface="Dumondi Condensed"/>
              </a:rPr>
              <a:t>Split data to 8:2 with 80% for training and 20% for testing.</a:t>
            </a:r>
          </a:p>
          <a:p>
            <a:pPr algn="just">
              <a:lnSpc>
                <a:spcPts val="3984"/>
              </a:lnSpc>
            </a:pPr>
          </a:p>
          <a:p>
            <a:pPr algn="just">
              <a:lnSpc>
                <a:spcPts val="3984"/>
              </a:lnSpc>
            </a:pPr>
            <a:r>
              <a:rPr lang="en-US" sz="3494" spc="76">
                <a:solidFill>
                  <a:srgbClr val="000000"/>
                </a:solidFill>
                <a:latin typeface="Dumondi Condensed"/>
              </a:rPr>
              <a:t>Creating an Estimator and Training the Model</a:t>
            </a:r>
          </a:p>
          <a:p>
            <a:pPr algn="just">
              <a:lnSpc>
                <a:spcPts val="3984"/>
              </a:lnSpc>
            </a:pPr>
            <a:r>
              <a:rPr lang="en-US" sz="3494" spc="76">
                <a:solidFill>
                  <a:srgbClr val="000000"/>
                </a:solidFill>
                <a:latin typeface="Dumondi Condensed"/>
              </a:rPr>
              <a:t>An estimator pipeline is constructed using ML.NET's transformation and trainer components.</a:t>
            </a:r>
          </a:p>
          <a:p>
            <a:pPr algn="just">
              <a:lnSpc>
                <a:spcPts val="3984"/>
              </a:lnSpc>
            </a:pPr>
          </a:p>
          <a:p>
            <a:pPr algn="just">
              <a:lnSpc>
                <a:spcPts val="3984"/>
              </a:lnSpc>
            </a:pPr>
            <a:r>
              <a:rPr lang="en-US" sz="3494" spc="76">
                <a:solidFill>
                  <a:srgbClr val="000000"/>
                </a:solidFill>
                <a:latin typeface="Dumondi Condensed"/>
              </a:rPr>
              <a:t>FeaturizeText transformation is used to convert the text data into numerical features.</a:t>
            </a:r>
          </a:p>
          <a:p>
            <a:pPr algn="just">
              <a:lnSpc>
                <a:spcPts val="3984"/>
              </a:lnSpc>
            </a:pPr>
          </a:p>
          <a:p>
            <a:pPr algn="just">
              <a:lnSpc>
                <a:spcPts val="3984"/>
              </a:lnSpc>
            </a:pPr>
            <a:r>
              <a:rPr lang="en-US" sz="3494" spc="76">
                <a:solidFill>
                  <a:srgbClr val="000000"/>
                </a:solidFill>
                <a:latin typeface="Dumondi Condensed"/>
              </a:rPr>
              <a:t>SdcaLogisticRegression trainer is used for binary classification. It's a linear classifier optimized for sparse data.</a:t>
            </a:r>
          </a:p>
          <a:p>
            <a:pPr algn="just">
              <a:lnSpc>
                <a:spcPts val="3984"/>
              </a:lnSpc>
            </a:pPr>
          </a:p>
          <a:p>
            <a:pPr algn="just">
              <a:lnSpc>
                <a:spcPts val="3984"/>
              </a:lnSpc>
            </a:pPr>
            <a:r>
              <a:rPr lang="en-US" sz="3494" spc="76">
                <a:solidFill>
                  <a:srgbClr val="000000"/>
                </a:solidFill>
                <a:latin typeface="Dumondi Condensed"/>
              </a:rPr>
              <a:t>Fit method trains the model using the training set.</a:t>
            </a:r>
          </a:p>
          <a:p>
            <a:pPr algn="just">
              <a:lnSpc>
                <a:spcPts val="3984"/>
              </a:lnSpc>
            </a:pPr>
          </a:p>
          <a:p>
            <a:pPr algn="just">
              <a:lnSpc>
                <a:spcPts val="3984"/>
              </a:lnSpc>
            </a:pP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
        <p:nvSpPr>
          <p:cNvPr name="TextBox 20" id="20"/>
          <p:cNvSpPr txBox="true"/>
          <p:nvPr/>
        </p:nvSpPr>
        <p:spPr>
          <a:xfrm rot="0">
            <a:off x="1028700" y="8811896"/>
            <a:ext cx="7099254" cy="502881"/>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This represents what Worker_DoWork executes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623908" y="1502571"/>
            <a:ext cx="13040184" cy="6919278"/>
            <a:chOff x="0" y="0"/>
            <a:chExt cx="8667364" cy="4599007"/>
          </a:xfrm>
        </p:grpSpPr>
        <p:sp>
          <p:nvSpPr>
            <p:cNvPr name="Freeform 15" id="15"/>
            <p:cNvSpPr/>
            <p:nvPr/>
          </p:nvSpPr>
          <p:spPr>
            <a:xfrm flipH="false" flipV="false" rot="0">
              <a:off x="31750" y="31750"/>
              <a:ext cx="8603863" cy="4535507"/>
            </a:xfrm>
            <a:custGeom>
              <a:avLst/>
              <a:gdLst/>
              <a:ahLst/>
              <a:cxnLst/>
              <a:rect r="r" b="b" t="t" l="l"/>
              <a:pathLst>
                <a:path h="4535507" w="8603863">
                  <a:moveTo>
                    <a:pt x="8511153" y="4535507"/>
                  </a:moveTo>
                  <a:lnTo>
                    <a:pt x="92710" y="4535507"/>
                  </a:lnTo>
                  <a:cubicBezTo>
                    <a:pt x="41910" y="4535507"/>
                    <a:pt x="0" y="4493597"/>
                    <a:pt x="0" y="4442797"/>
                  </a:cubicBezTo>
                  <a:lnTo>
                    <a:pt x="0" y="92710"/>
                  </a:lnTo>
                  <a:cubicBezTo>
                    <a:pt x="0" y="41910"/>
                    <a:pt x="41910" y="0"/>
                    <a:pt x="92710" y="0"/>
                  </a:cubicBezTo>
                  <a:lnTo>
                    <a:pt x="8509884" y="0"/>
                  </a:lnTo>
                  <a:cubicBezTo>
                    <a:pt x="8560684" y="0"/>
                    <a:pt x="8602594" y="41910"/>
                    <a:pt x="8602594" y="92710"/>
                  </a:cubicBezTo>
                  <a:lnTo>
                    <a:pt x="8602594" y="4441527"/>
                  </a:lnTo>
                  <a:cubicBezTo>
                    <a:pt x="8603863" y="4493597"/>
                    <a:pt x="8561953" y="4535507"/>
                    <a:pt x="8511153" y="4535507"/>
                  </a:cubicBezTo>
                  <a:close/>
                </a:path>
              </a:pathLst>
            </a:custGeom>
            <a:solidFill>
              <a:srgbClr val="FFFFFF"/>
            </a:solidFill>
          </p:spPr>
        </p:sp>
        <p:sp>
          <p:nvSpPr>
            <p:cNvPr name="Freeform 16" id="16"/>
            <p:cNvSpPr/>
            <p:nvPr/>
          </p:nvSpPr>
          <p:spPr>
            <a:xfrm flipH="false" flipV="false" rot="0">
              <a:off x="0" y="0"/>
              <a:ext cx="8667364" cy="4599007"/>
            </a:xfrm>
            <a:custGeom>
              <a:avLst/>
              <a:gdLst/>
              <a:ahLst/>
              <a:cxnLst/>
              <a:rect r="r" b="b" t="t" l="l"/>
              <a:pathLst>
                <a:path h="4599007" w="8667364">
                  <a:moveTo>
                    <a:pt x="8542903" y="59690"/>
                  </a:moveTo>
                  <a:cubicBezTo>
                    <a:pt x="8578463" y="59690"/>
                    <a:pt x="8607674" y="88900"/>
                    <a:pt x="8607674" y="124460"/>
                  </a:cubicBezTo>
                  <a:lnTo>
                    <a:pt x="8607674" y="4474547"/>
                  </a:lnTo>
                  <a:cubicBezTo>
                    <a:pt x="8607674" y="4510107"/>
                    <a:pt x="8578463" y="4539317"/>
                    <a:pt x="8542903" y="4539317"/>
                  </a:cubicBezTo>
                  <a:lnTo>
                    <a:pt x="124460" y="4539317"/>
                  </a:lnTo>
                  <a:cubicBezTo>
                    <a:pt x="88900" y="4539317"/>
                    <a:pt x="59690" y="4510107"/>
                    <a:pt x="59690" y="4474547"/>
                  </a:cubicBezTo>
                  <a:lnTo>
                    <a:pt x="59690" y="124460"/>
                  </a:lnTo>
                  <a:cubicBezTo>
                    <a:pt x="59690" y="88900"/>
                    <a:pt x="88900" y="59690"/>
                    <a:pt x="124460" y="59690"/>
                  </a:cubicBezTo>
                  <a:lnTo>
                    <a:pt x="8542903" y="59690"/>
                  </a:lnTo>
                  <a:moveTo>
                    <a:pt x="8542903" y="0"/>
                  </a:moveTo>
                  <a:lnTo>
                    <a:pt x="124460" y="0"/>
                  </a:lnTo>
                  <a:cubicBezTo>
                    <a:pt x="55880" y="0"/>
                    <a:pt x="0" y="55880"/>
                    <a:pt x="0" y="124460"/>
                  </a:cubicBezTo>
                  <a:lnTo>
                    <a:pt x="0" y="4474547"/>
                  </a:lnTo>
                  <a:cubicBezTo>
                    <a:pt x="0" y="4543127"/>
                    <a:pt x="55880" y="4599007"/>
                    <a:pt x="124460" y="4599007"/>
                  </a:cubicBezTo>
                  <a:lnTo>
                    <a:pt x="8542903" y="4599007"/>
                  </a:lnTo>
                  <a:cubicBezTo>
                    <a:pt x="8611484" y="4599007"/>
                    <a:pt x="8667364" y="4543127"/>
                    <a:pt x="8667364" y="4474547"/>
                  </a:cubicBezTo>
                  <a:lnTo>
                    <a:pt x="8667364" y="124460"/>
                  </a:lnTo>
                  <a:cubicBezTo>
                    <a:pt x="8667364" y="55880"/>
                    <a:pt x="8611484" y="0"/>
                    <a:pt x="8542903" y="0"/>
                  </a:cubicBezTo>
                  <a:close/>
                </a:path>
              </a:pathLst>
            </a:custGeom>
            <a:solidFill>
              <a:srgbClr val="191919"/>
            </a:solidFill>
          </p:spPr>
        </p:sp>
      </p:grpSp>
      <p:sp>
        <p:nvSpPr>
          <p:cNvPr name="Freeform 17" id="17"/>
          <p:cNvSpPr/>
          <p:nvPr/>
        </p:nvSpPr>
        <p:spPr>
          <a:xfrm flipH="false" flipV="false" rot="0">
            <a:off x="2929026" y="1752732"/>
            <a:ext cx="12481643" cy="6479832"/>
          </a:xfrm>
          <a:custGeom>
            <a:avLst/>
            <a:gdLst/>
            <a:ahLst/>
            <a:cxnLst/>
            <a:rect r="r" b="b" t="t" l="l"/>
            <a:pathLst>
              <a:path h="6479832" w="12481643">
                <a:moveTo>
                  <a:pt x="0" y="0"/>
                </a:moveTo>
                <a:lnTo>
                  <a:pt x="12481643" y="0"/>
                </a:lnTo>
                <a:lnTo>
                  <a:pt x="12481643" y="6479831"/>
                </a:lnTo>
                <a:lnTo>
                  <a:pt x="0" y="6479831"/>
                </a:lnTo>
                <a:lnTo>
                  <a:pt x="0" y="0"/>
                </a:lnTo>
                <a:close/>
              </a:path>
            </a:pathLst>
          </a:custGeom>
          <a:blipFill>
            <a:blip r:embed="rId2"/>
            <a:stretch>
              <a:fillRect l="0" t="0" r="0" b="0"/>
            </a:stretch>
          </a:blipFill>
        </p:spPr>
      </p:sp>
      <p:sp>
        <p:nvSpPr>
          <p:cNvPr name="TextBox 18" id="18"/>
          <p:cNvSpPr txBox="true"/>
          <p:nvPr/>
        </p:nvSpPr>
        <p:spPr>
          <a:xfrm rot="0">
            <a:off x="2623908" y="8915761"/>
            <a:ext cx="13040184" cy="1007706"/>
          </a:xfrm>
          <a:prstGeom prst="rect">
            <a:avLst/>
          </a:prstGeom>
        </p:spPr>
        <p:txBody>
          <a:bodyPr anchor="t" rtlCol="false" tIns="0" lIns="0" bIns="0" rIns="0">
            <a:spAutoFit/>
          </a:bodyPr>
          <a:lstStyle/>
          <a:p>
            <a:pPr algn="ctr">
              <a:lnSpc>
                <a:spcPts val="3984"/>
              </a:lnSpc>
            </a:pPr>
            <a:r>
              <a:rPr lang="en-US" sz="3494" spc="76">
                <a:solidFill>
                  <a:srgbClr val="000000"/>
                </a:solidFill>
                <a:latin typeface="Dumondi Condensed"/>
              </a:rPr>
              <a:t>We are checking whether the directory existed or not, if not, create a new one. Then save the model to combo box as i have shown before</a:t>
            </a: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22234" y="1631765"/>
            <a:ext cx="7079096" cy="6717718"/>
            <a:chOff x="0" y="0"/>
            <a:chExt cx="7200045" cy="6832492"/>
          </a:xfrm>
        </p:grpSpPr>
        <p:sp>
          <p:nvSpPr>
            <p:cNvPr name="Freeform 15" id="15"/>
            <p:cNvSpPr/>
            <p:nvPr/>
          </p:nvSpPr>
          <p:spPr>
            <a:xfrm flipH="false" flipV="false" rot="0">
              <a:off x="31750" y="31750"/>
              <a:ext cx="7136545" cy="6768992"/>
            </a:xfrm>
            <a:custGeom>
              <a:avLst/>
              <a:gdLst/>
              <a:ahLst/>
              <a:cxnLst/>
              <a:rect r="r" b="b" t="t" l="l"/>
              <a:pathLst>
                <a:path h="6768992" w="7136545">
                  <a:moveTo>
                    <a:pt x="7043834" y="6768992"/>
                  </a:moveTo>
                  <a:lnTo>
                    <a:pt x="92710" y="6768992"/>
                  </a:lnTo>
                  <a:cubicBezTo>
                    <a:pt x="41910" y="6768992"/>
                    <a:pt x="0" y="6727082"/>
                    <a:pt x="0" y="6676282"/>
                  </a:cubicBezTo>
                  <a:lnTo>
                    <a:pt x="0" y="92710"/>
                  </a:lnTo>
                  <a:cubicBezTo>
                    <a:pt x="0" y="41910"/>
                    <a:pt x="41910" y="0"/>
                    <a:pt x="92710" y="0"/>
                  </a:cubicBezTo>
                  <a:lnTo>
                    <a:pt x="7042565" y="0"/>
                  </a:lnTo>
                  <a:cubicBezTo>
                    <a:pt x="7093365" y="0"/>
                    <a:pt x="7135275" y="41910"/>
                    <a:pt x="7135275" y="92710"/>
                  </a:cubicBezTo>
                  <a:lnTo>
                    <a:pt x="7135275" y="6675012"/>
                  </a:lnTo>
                  <a:cubicBezTo>
                    <a:pt x="7136545" y="6727082"/>
                    <a:pt x="7094634" y="6768992"/>
                    <a:pt x="7043834" y="6768992"/>
                  </a:cubicBezTo>
                  <a:close/>
                </a:path>
              </a:pathLst>
            </a:custGeom>
            <a:solidFill>
              <a:srgbClr val="FFFFFF"/>
            </a:solidFill>
          </p:spPr>
        </p:sp>
        <p:sp>
          <p:nvSpPr>
            <p:cNvPr name="Freeform 16" id="16"/>
            <p:cNvSpPr/>
            <p:nvPr/>
          </p:nvSpPr>
          <p:spPr>
            <a:xfrm flipH="false" flipV="false" rot="0">
              <a:off x="0" y="0"/>
              <a:ext cx="7200045" cy="6832492"/>
            </a:xfrm>
            <a:custGeom>
              <a:avLst/>
              <a:gdLst/>
              <a:ahLst/>
              <a:cxnLst/>
              <a:rect r="r" b="b" t="t" l="l"/>
              <a:pathLst>
                <a:path h="6832492" w="7200045">
                  <a:moveTo>
                    <a:pt x="7075584" y="59690"/>
                  </a:moveTo>
                  <a:cubicBezTo>
                    <a:pt x="7111144" y="59690"/>
                    <a:pt x="7140355" y="88900"/>
                    <a:pt x="7140355" y="124460"/>
                  </a:cubicBezTo>
                  <a:lnTo>
                    <a:pt x="7140355" y="6708032"/>
                  </a:lnTo>
                  <a:cubicBezTo>
                    <a:pt x="7140355" y="6743592"/>
                    <a:pt x="7111144" y="6772802"/>
                    <a:pt x="7075584" y="6772802"/>
                  </a:cubicBezTo>
                  <a:lnTo>
                    <a:pt x="124460" y="6772802"/>
                  </a:lnTo>
                  <a:cubicBezTo>
                    <a:pt x="88900" y="6772802"/>
                    <a:pt x="59690" y="6743592"/>
                    <a:pt x="59690" y="6708032"/>
                  </a:cubicBezTo>
                  <a:lnTo>
                    <a:pt x="59690" y="124460"/>
                  </a:lnTo>
                  <a:cubicBezTo>
                    <a:pt x="59690" y="88900"/>
                    <a:pt x="88900" y="59690"/>
                    <a:pt x="124460" y="59690"/>
                  </a:cubicBezTo>
                  <a:lnTo>
                    <a:pt x="7075584" y="59690"/>
                  </a:lnTo>
                  <a:moveTo>
                    <a:pt x="7075584" y="0"/>
                  </a:moveTo>
                  <a:lnTo>
                    <a:pt x="124460" y="0"/>
                  </a:lnTo>
                  <a:cubicBezTo>
                    <a:pt x="55880" y="0"/>
                    <a:pt x="0" y="55880"/>
                    <a:pt x="0" y="124460"/>
                  </a:cubicBezTo>
                  <a:lnTo>
                    <a:pt x="0" y="6708032"/>
                  </a:lnTo>
                  <a:cubicBezTo>
                    <a:pt x="0" y="6776612"/>
                    <a:pt x="55880" y="6832492"/>
                    <a:pt x="124460" y="6832492"/>
                  </a:cubicBezTo>
                  <a:lnTo>
                    <a:pt x="7075584" y="6832492"/>
                  </a:lnTo>
                  <a:cubicBezTo>
                    <a:pt x="7144165" y="6832492"/>
                    <a:pt x="7200045" y="6776612"/>
                    <a:pt x="7200045" y="6708032"/>
                  </a:cubicBezTo>
                  <a:lnTo>
                    <a:pt x="7200045" y="124460"/>
                  </a:lnTo>
                  <a:cubicBezTo>
                    <a:pt x="7200045" y="55880"/>
                    <a:pt x="7144165" y="0"/>
                    <a:pt x="7075584" y="0"/>
                  </a:cubicBezTo>
                  <a:close/>
                </a:path>
              </a:pathLst>
            </a:custGeom>
            <a:solidFill>
              <a:srgbClr val="191919"/>
            </a:solidFill>
          </p:spPr>
        </p:sp>
      </p:grpSp>
      <p:sp>
        <p:nvSpPr>
          <p:cNvPr name="Freeform 17" id="17"/>
          <p:cNvSpPr/>
          <p:nvPr/>
        </p:nvSpPr>
        <p:spPr>
          <a:xfrm flipH="false" flipV="false" rot="0">
            <a:off x="787950" y="1813029"/>
            <a:ext cx="6721069" cy="6355189"/>
          </a:xfrm>
          <a:custGeom>
            <a:avLst/>
            <a:gdLst/>
            <a:ahLst/>
            <a:cxnLst/>
            <a:rect r="r" b="b" t="t" l="l"/>
            <a:pathLst>
              <a:path h="6355189" w="6721069">
                <a:moveTo>
                  <a:pt x="0" y="0"/>
                </a:moveTo>
                <a:lnTo>
                  <a:pt x="6721070" y="0"/>
                </a:lnTo>
                <a:lnTo>
                  <a:pt x="6721070" y="6355189"/>
                </a:lnTo>
                <a:lnTo>
                  <a:pt x="0" y="6355189"/>
                </a:lnTo>
                <a:lnTo>
                  <a:pt x="0" y="0"/>
                </a:lnTo>
                <a:close/>
              </a:path>
            </a:pathLst>
          </a:custGeom>
          <a:blipFill>
            <a:blip r:embed="rId2"/>
            <a:stretch>
              <a:fillRect l="0" t="0" r="0" b="0"/>
            </a:stretch>
          </a:blipFill>
        </p:spPr>
      </p:sp>
      <p:sp>
        <p:nvSpPr>
          <p:cNvPr name="TextBox 18" id="18"/>
          <p:cNvSpPr txBox="true"/>
          <p:nvPr/>
        </p:nvSpPr>
        <p:spPr>
          <a:xfrm rot="0">
            <a:off x="8370523" y="1660340"/>
            <a:ext cx="9482725" cy="8075256"/>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First, variables are initialized to keep track of the total number of feedbacks, the count of positive sentiments, and the count of negative sentiments.</a:t>
            </a:r>
          </a:p>
          <a:p>
            <a:pPr algn="just">
              <a:lnSpc>
                <a:spcPts val="3984"/>
              </a:lnSpc>
            </a:pPr>
          </a:p>
          <a:p>
            <a:pPr algn="just">
              <a:lnSpc>
                <a:spcPts val="3984"/>
              </a:lnSpc>
            </a:pPr>
            <a:r>
              <a:rPr lang="en-US" sz="3494" spc="76">
                <a:solidFill>
                  <a:srgbClr val="000000"/>
                </a:solidFill>
                <a:latin typeface="Dumondi Condensed"/>
              </a:rPr>
              <a:t>Then, a FeedbackData object is created with the feedback text to prepare it for prediction. The code attempts to create a prediction engine using the loaded ML.NET model and then predicts the sentiment of the feedback. Based on the prediction result, the counts of positive and negative sentiments are updated.</a:t>
            </a:r>
          </a:p>
          <a:p>
            <a:pPr algn="just">
              <a:lnSpc>
                <a:spcPts val="3984"/>
              </a:lnSpc>
            </a:pPr>
          </a:p>
          <a:p>
            <a:pPr algn="just">
              <a:lnSpc>
                <a:spcPts val="3984"/>
              </a:lnSpc>
            </a:pPr>
            <a:r>
              <a:rPr lang="en-US" sz="3494" spc="76">
                <a:solidFill>
                  <a:srgbClr val="000000"/>
                </a:solidFill>
                <a:latin typeface="Dumondi Condensed"/>
              </a:rPr>
              <a:t>After iterating through all feedbacks, the code calculates the percentages of positive and negative sentiments. The calculated percentages are then displayed in UI labels (lblPositiveProb and lblNegativeProb).</a:t>
            </a:r>
          </a:p>
          <a:p>
            <a:pPr algn="just">
              <a:lnSpc>
                <a:spcPts val="3984"/>
              </a:lnSpc>
            </a:pPr>
          </a:p>
        </p:txBody>
      </p:sp>
      <p:sp>
        <p:nvSpPr>
          <p:cNvPr name="TextBox 19" id="19"/>
          <p:cNvSpPr txBox="true"/>
          <p:nvPr/>
        </p:nvSpPr>
        <p:spPr>
          <a:xfrm rot="0">
            <a:off x="1814821" y="267221"/>
            <a:ext cx="6555703" cy="153606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APPLYING MACHINE LEARNING </a:t>
            </a:r>
          </a:p>
          <a:p>
            <a:pPr algn="just">
              <a:lnSpc>
                <a:spcPts val="6160"/>
              </a:lnSpc>
            </a:pPr>
          </a:p>
        </p:txBody>
      </p:sp>
      <p:sp>
        <p:nvSpPr>
          <p:cNvPr name="TextBox 20" id="20"/>
          <p:cNvSpPr txBox="true"/>
          <p:nvPr/>
        </p:nvSpPr>
        <p:spPr>
          <a:xfrm rot="0">
            <a:off x="1271270" y="8755419"/>
            <a:ext cx="7099254" cy="502881"/>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This represents what how to evaluate %</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345EE9"/>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838973" y="4070985"/>
            <a:ext cx="10610054" cy="2316480"/>
          </a:xfrm>
          <a:prstGeom prst="rect">
            <a:avLst/>
          </a:prstGeom>
        </p:spPr>
        <p:txBody>
          <a:bodyPr anchor="t" rtlCol="false" tIns="0" lIns="0" bIns="0" rIns="0">
            <a:spAutoFit/>
          </a:bodyPr>
          <a:lstStyle/>
          <a:p>
            <a:pPr algn="ctr">
              <a:lnSpc>
                <a:spcPts val="8910"/>
              </a:lnSpc>
            </a:pPr>
            <a:r>
              <a:rPr lang="en-US" sz="9000">
                <a:solidFill>
                  <a:srgbClr val="000000"/>
                </a:solidFill>
                <a:latin typeface="Asap Condensed Bold"/>
              </a:rPr>
              <a:t>CONCLUSION AND FUTURE WORKS</a:t>
            </a:r>
          </a:p>
        </p:txBody>
      </p:sp>
      <p:sp>
        <p:nvSpPr>
          <p:cNvPr name="AutoShape 16" id="16"/>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21" id="21"/>
          <p:cNvSpPr txBox="true"/>
          <p:nvPr/>
        </p:nvSpPr>
        <p:spPr>
          <a:xfrm rot="0">
            <a:off x="5842355" y="3046429"/>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CONCLUSIONS</a:t>
            </a:r>
          </a:p>
        </p:txBody>
      </p:sp>
      <p:sp>
        <p:nvSpPr>
          <p:cNvPr name="TextBox 22" id="22"/>
          <p:cNvSpPr txBox="true"/>
          <p:nvPr/>
        </p:nvSpPr>
        <p:spPr>
          <a:xfrm rot="0">
            <a:off x="5842355" y="4668432"/>
            <a:ext cx="9901059" cy="4036656"/>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The findings of this study underscore the valuable insights that student feedback can provide. It has become increasingly evident that the quality of education is not solely determined by curriculum design or pedagogical methods; rather, it is an intricate interplay between these elements and the lived experiences of students. By embracing their feedback, institutions open the door to a more responsive and relevant education system.</a:t>
            </a:r>
          </a:p>
          <a:p>
            <a:pPr algn="just">
              <a:lnSpc>
                <a:spcPts val="3984"/>
              </a:lnSpc>
            </a:pPr>
          </a:p>
        </p:txBody>
      </p:sp>
      <p:sp>
        <p:nvSpPr>
          <p:cNvPr name="AutoShape 23" id="23"/>
          <p:cNvSpPr/>
          <p:nvPr/>
        </p:nvSpPr>
        <p:spPr>
          <a:xfrm>
            <a:off x="1923418" y="2612293"/>
            <a:ext cx="14441095" cy="23812"/>
          </a:xfrm>
          <a:prstGeom prst="line">
            <a:avLst/>
          </a:prstGeom>
          <a:ln cap="flat" w="47625">
            <a:solidFill>
              <a:srgbClr val="000000"/>
            </a:solidFill>
            <a:prstDash val="solid"/>
            <a:headEnd type="none" len="sm" w="sm"/>
            <a:tailEnd type="none" len="sm" w="sm"/>
          </a:ln>
        </p:spPr>
      </p:sp>
      <p:pic>
        <p:nvPicPr>
          <p:cNvPr name="Picture 24" id="24"/>
          <p:cNvPicPr>
            <a:picLocks noChangeAspect="true"/>
          </p:cNvPicPr>
          <p:nvPr/>
        </p:nvPicPr>
        <p:blipFill>
          <a:blip r:embed="rId2"/>
          <a:srcRect l="0" t="0" r="0" b="0"/>
          <a:stretch>
            <a:fillRect/>
          </a:stretch>
        </p:blipFill>
        <p:spPr>
          <a:xfrm flipH="false" flipV="false" rot="0">
            <a:off x="-4486518" y="2659917"/>
            <a:ext cx="9623575" cy="8842229"/>
          </a:xfrm>
          <a:prstGeom prst="rect">
            <a:avLst/>
          </a:prstGeom>
        </p:spPr>
      </p:pic>
      <p:grpSp>
        <p:nvGrpSpPr>
          <p:cNvPr name="Group 25" id="25"/>
          <p:cNvGrpSpPr/>
          <p:nvPr/>
        </p:nvGrpSpPr>
        <p:grpSpPr>
          <a:xfrm rot="0">
            <a:off x="16004982" y="5666379"/>
            <a:ext cx="1023862" cy="1023862"/>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3866095" y="627589"/>
            <a:ext cx="802223" cy="802223"/>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166117" y="7639523"/>
            <a:ext cx="3629641" cy="3629641"/>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065979" y="2661221"/>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043385" y="-1368934"/>
            <a:ext cx="4144169" cy="4144169"/>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41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21" id="21"/>
          <p:cNvSpPr txBox="true"/>
          <p:nvPr/>
        </p:nvSpPr>
        <p:spPr>
          <a:xfrm rot="0">
            <a:off x="5842355" y="3045777"/>
            <a:ext cx="7699617" cy="1318894"/>
          </a:xfrm>
          <a:prstGeom prst="rect">
            <a:avLst/>
          </a:prstGeom>
        </p:spPr>
        <p:txBody>
          <a:bodyPr anchor="t" rtlCol="false" tIns="0" lIns="0" bIns="0" rIns="0">
            <a:spAutoFit/>
          </a:bodyPr>
          <a:lstStyle/>
          <a:p>
            <a:pPr algn="ctr">
              <a:lnSpc>
                <a:spcPts val="10780"/>
              </a:lnSpc>
              <a:spcBef>
                <a:spcPct val="0"/>
              </a:spcBef>
            </a:pPr>
            <a:r>
              <a:rPr lang="en-US" sz="7700">
                <a:solidFill>
                  <a:srgbClr val="000000"/>
                </a:solidFill>
                <a:latin typeface="Asap Condensed Bold"/>
              </a:rPr>
              <a:t>FUTURE WORKS</a:t>
            </a:r>
          </a:p>
        </p:txBody>
      </p:sp>
      <p:sp>
        <p:nvSpPr>
          <p:cNvPr name="TextBox 22" id="22"/>
          <p:cNvSpPr txBox="true"/>
          <p:nvPr/>
        </p:nvSpPr>
        <p:spPr>
          <a:xfrm rot="0">
            <a:off x="5842355" y="4931506"/>
            <a:ext cx="9901059" cy="2522181"/>
          </a:xfrm>
          <a:prstGeom prst="rect">
            <a:avLst/>
          </a:prstGeom>
        </p:spPr>
        <p:txBody>
          <a:bodyPr anchor="t" rtlCol="false" tIns="0" lIns="0" bIns="0" rIns="0">
            <a:spAutoFit/>
          </a:bodyPr>
          <a:lstStyle/>
          <a:p>
            <a:pPr algn="just">
              <a:lnSpc>
                <a:spcPts val="3984"/>
              </a:lnSpc>
            </a:pPr>
            <a:r>
              <a:rPr lang="en-US" sz="3494" spc="76">
                <a:solidFill>
                  <a:srgbClr val="000000"/>
                </a:solidFill>
                <a:latin typeface="Dumondi Condensed"/>
              </a:rPr>
              <a:t>While this study has provided a significant stride in understanding student sentiment and its impact on subject enhancement, there lies an uncharted frontier: creating a predictive model that not only analyzes feedback sentiment but also suggests actionable solutions for educators</a:t>
            </a:r>
          </a:p>
        </p:txBody>
      </p:sp>
      <p:sp>
        <p:nvSpPr>
          <p:cNvPr name="AutoShape 23" id="23"/>
          <p:cNvSpPr/>
          <p:nvPr/>
        </p:nvSpPr>
        <p:spPr>
          <a:xfrm>
            <a:off x="1923418" y="2612293"/>
            <a:ext cx="14441095" cy="23812"/>
          </a:xfrm>
          <a:prstGeom prst="line">
            <a:avLst/>
          </a:prstGeom>
          <a:ln cap="flat" w="47625">
            <a:solidFill>
              <a:srgbClr val="000000"/>
            </a:solidFill>
            <a:prstDash val="solid"/>
            <a:headEnd type="none" len="sm" w="sm"/>
            <a:tailEnd type="none" len="sm" w="sm"/>
          </a:ln>
        </p:spPr>
      </p:sp>
      <p:pic>
        <p:nvPicPr>
          <p:cNvPr name="Picture 24" id="24"/>
          <p:cNvPicPr>
            <a:picLocks noChangeAspect="true"/>
          </p:cNvPicPr>
          <p:nvPr/>
        </p:nvPicPr>
        <p:blipFill>
          <a:blip r:embed="rId2"/>
          <a:srcRect l="0" t="0" r="0" b="0"/>
          <a:stretch>
            <a:fillRect/>
          </a:stretch>
        </p:blipFill>
        <p:spPr>
          <a:xfrm flipH="false" flipV="false" rot="0">
            <a:off x="-4486518" y="2659917"/>
            <a:ext cx="9623575" cy="8842229"/>
          </a:xfrm>
          <a:prstGeom prst="rect">
            <a:avLst/>
          </a:prstGeom>
        </p:spPr>
      </p:pic>
      <p:grpSp>
        <p:nvGrpSpPr>
          <p:cNvPr name="Group 25" id="25"/>
          <p:cNvGrpSpPr/>
          <p:nvPr/>
        </p:nvGrpSpPr>
        <p:grpSpPr>
          <a:xfrm rot="0">
            <a:off x="16004982" y="5666379"/>
            <a:ext cx="1023862" cy="1023862"/>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10106257">
            <a:off x="3866095" y="627589"/>
            <a:ext cx="802223" cy="802223"/>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166117" y="7639523"/>
            <a:ext cx="3629641" cy="3629641"/>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20156" y="7836312"/>
            <a:ext cx="3188056" cy="3188056"/>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3195" y="-614342"/>
            <a:ext cx="1643042" cy="164304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4863697" y="7112323"/>
            <a:ext cx="2790777" cy="2790777"/>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8068"/>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49922" y="8123812"/>
            <a:ext cx="767800" cy="767800"/>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8068"/>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1469950"/>
            <a:ext cx="3650997" cy="2283532"/>
          </a:xfrm>
          <a:custGeom>
            <a:avLst/>
            <a:gdLst/>
            <a:ahLst/>
            <a:cxnLst/>
            <a:rect r="r" b="b" t="t" l="l"/>
            <a:pathLst>
              <a:path h="2283532" w="3650997">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3204922"/>
            <a:ext cx="8115300" cy="2280584"/>
          </a:xfrm>
          <a:prstGeom prst="rect">
            <a:avLst/>
          </a:prstGeom>
        </p:spPr>
        <p:txBody>
          <a:bodyPr anchor="t" rtlCol="false" tIns="0" lIns="0" bIns="0" rIns="0">
            <a:spAutoFit/>
          </a:bodyPr>
          <a:lstStyle/>
          <a:p>
            <a:pPr algn="r">
              <a:lnSpc>
                <a:spcPts val="18673"/>
              </a:lnSpc>
              <a:spcBef>
                <a:spcPct val="0"/>
              </a:spcBef>
            </a:pPr>
            <a:r>
              <a:rPr lang="en-US" sz="13338">
                <a:solidFill>
                  <a:srgbClr val="000000"/>
                </a:solidFill>
                <a:latin typeface="Asap Condensed Bold"/>
              </a:rPr>
              <a:t>THANK</a:t>
            </a:r>
          </a:p>
        </p:txBody>
      </p:sp>
      <p:sp>
        <p:nvSpPr>
          <p:cNvPr name="TextBox 16" id="16"/>
          <p:cNvSpPr txBox="true"/>
          <p:nvPr/>
        </p:nvSpPr>
        <p:spPr>
          <a:xfrm rot="0">
            <a:off x="1028700" y="4617622"/>
            <a:ext cx="8115300" cy="3218690"/>
          </a:xfrm>
          <a:prstGeom prst="rect">
            <a:avLst/>
          </a:prstGeom>
        </p:spPr>
        <p:txBody>
          <a:bodyPr anchor="t" rtlCol="false" tIns="0" lIns="0" bIns="0" rIns="0">
            <a:spAutoFit/>
          </a:bodyPr>
          <a:lstStyle/>
          <a:p>
            <a:pPr algn="r">
              <a:lnSpc>
                <a:spcPts val="26291"/>
              </a:lnSpc>
              <a:spcBef>
                <a:spcPct val="0"/>
              </a:spcBef>
            </a:pPr>
            <a:r>
              <a:rPr lang="en-US" sz="18779">
                <a:solidFill>
                  <a:srgbClr val="000000"/>
                </a:solidFill>
                <a:latin typeface="Asap Condensed Bold"/>
              </a:rPr>
              <a:t>YOU!</a:t>
            </a:r>
          </a:p>
        </p:txBody>
      </p:sp>
      <p:sp>
        <p:nvSpPr>
          <p:cNvPr name="TextBox 17" id="17"/>
          <p:cNvSpPr txBox="true"/>
          <p:nvPr/>
        </p:nvSpPr>
        <p:spPr>
          <a:xfrm rot="0">
            <a:off x="6780428" y="1218489"/>
            <a:ext cx="5804545" cy="455296"/>
          </a:xfrm>
          <a:prstGeom prst="rect">
            <a:avLst/>
          </a:prstGeom>
        </p:spPr>
        <p:txBody>
          <a:bodyPr anchor="t" rtlCol="false" tIns="0" lIns="0" bIns="0" rIns="0">
            <a:spAutoFit/>
          </a:bodyPr>
          <a:lstStyle/>
          <a:p>
            <a:pPr algn="ctr">
              <a:lnSpc>
                <a:spcPts val="3779"/>
              </a:lnSpc>
              <a:spcBef>
                <a:spcPct val="0"/>
              </a:spcBef>
            </a:pPr>
            <a:r>
              <a:rPr lang="en-US" sz="2699" spc="199">
                <a:solidFill>
                  <a:srgbClr val="000000"/>
                </a:solidFill>
                <a:latin typeface="Dumondi Condensed Bold"/>
              </a:rPr>
              <a:t>www.reallygreatsite.com</a:t>
            </a:r>
          </a:p>
        </p:txBody>
      </p:sp>
      <p:pic>
        <p:nvPicPr>
          <p:cNvPr name="Picture 18" id="18"/>
          <p:cNvPicPr>
            <a:picLocks noChangeAspect="true"/>
          </p:cNvPicPr>
          <p:nvPr/>
        </p:nvPicPr>
        <p:blipFill>
          <a:blip r:embed="rId4"/>
          <a:srcRect l="0" t="0" r="0" b="0"/>
          <a:stretch>
            <a:fillRect/>
          </a:stretch>
        </p:blipFill>
        <p:spPr>
          <a:xfrm flipH="false" flipV="false" rot="0">
            <a:off x="10511781" y="2041211"/>
            <a:ext cx="6082168" cy="688859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45EE9"/>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8894151" y="3288099"/>
            <a:ext cx="7623886" cy="4564380"/>
          </a:xfrm>
          <a:prstGeom prst="rect">
            <a:avLst/>
          </a:prstGeom>
        </p:spPr>
        <p:txBody>
          <a:bodyPr anchor="t" rtlCol="false" tIns="0" lIns="0" bIns="0" rIns="0">
            <a:spAutoFit/>
          </a:bodyPr>
          <a:lstStyle/>
          <a:p>
            <a:pPr algn="ctr">
              <a:lnSpc>
                <a:spcPts val="8910"/>
              </a:lnSpc>
            </a:pPr>
            <a:r>
              <a:rPr lang="en-US" sz="9000">
                <a:solidFill>
                  <a:srgbClr val="000000"/>
                </a:solidFill>
                <a:latin typeface="Asap Condensed Bold"/>
              </a:rPr>
              <a:t>THEORETICAL BACKGROUND</a:t>
            </a:r>
          </a:p>
          <a:p>
            <a:pPr algn="ctr">
              <a:lnSpc>
                <a:spcPts val="8910"/>
              </a:lnSpc>
            </a:pPr>
            <a:r>
              <a:rPr lang="en-US" sz="9000">
                <a:solidFill>
                  <a:srgbClr val="000000"/>
                </a:solidFill>
                <a:latin typeface="Asap Condensed Bold"/>
              </a:rPr>
              <a:t>                     &amp;                   </a:t>
            </a:r>
          </a:p>
          <a:p>
            <a:pPr algn="ctr">
              <a:lnSpc>
                <a:spcPts val="8910"/>
              </a:lnSpc>
            </a:pPr>
            <a:r>
              <a:rPr lang="en-US" sz="9000">
                <a:solidFill>
                  <a:srgbClr val="000000"/>
                </a:solidFill>
                <a:latin typeface="Asap Condensed Bold"/>
              </a:rPr>
              <a:t>RELATED WORKS</a:t>
            </a:r>
          </a:p>
        </p:txBody>
      </p:sp>
      <p:sp>
        <p:nvSpPr>
          <p:cNvPr name="AutoShape 16" id="16"/>
          <p:cNvSpPr/>
          <p:nvPr/>
        </p:nvSpPr>
        <p:spPr>
          <a:xfrm>
            <a:off x="1028700" y="2005522"/>
            <a:ext cx="16230600" cy="0"/>
          </a:xfrm>
          <a:prstGeom prst="line">
            <a:avLst/>
          </a:prstGeom>
          <a:ln cap="flat" w="47625">
            <a:solidFill>
              <a:srgbClr val="000000"/>
            </a:solidFill>
            <a:prstDash val="solid"/>
            <a:headEnd type="none" len="sm" w="sm"/>
            <a:tailEnd type="none" len="sm" w="sm"/>
          </a:ln>
        </p:spPr>
      </p:sp>
      <p:pic>
        <p:nvPicPr>
          <p:cNvPr name="Picture 17" id="17"/>
          <p:cNvPicPr>
            <a:picLocks noChangeAspect="true"/>
          </p:cNvPicPr>
          <p:nvPr/>
        </p:nvPicPr>
        <p:blipFill>
          <a:blip r:embed="rId2"/>
          <a:srcRect l="0" t="0" r="0" b="0"/>
          <a:stretch>
            <a:fillRect/>
          </a:stretch>
        </p:blipFill>
        <p:spPr>
          <a:xfrm flipH="false" flipV="false" rot="0">
            <a:off x="1028700" y="1335389"/>
            <a:ext cx="7598650" cy="1303418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603198" y="3317645"/>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rPr>
              <a:t>RELATED WORKS</a:t>
            </a:r>
          </a:p>
        </p:txBody>
      </p:sp>
      <p:grpSp>
        <p:nvGrpSpPr>
          <p:cNvPr name="Group 32" id="32"/>
          <p:cNvGrpSpPr/>
          <p:nvPr/>
        </p:nvGrpSpPr>
        <p:grpSpPr>
          <a:xfrm rot="0">
            <a:off x="16906354" y="5984349"/>
            <a:ext cx="705891" cy="705891"/>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176007" y="4786264"/>
            <a:ext cx="7849742"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Sentiment Analysis and Text Mining</a:t>
            </a:r>
          </a:p>
        </p:txBody>
      </p:sp>
      <p:sp>
        <p:nvSpPr>
          <p:cNvPr name="TextBox 36" id="36"/>
          <p:cNvSpPr txBox="true"/>
          <p:nvPr/>
        </p:nvSpPr>
        <p:spPr>
          <a:xfrm rot="0">
            <a:off x="2168734" y="5908149"/>
            <a:ext cx="7557347" cy="13131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Machine Learning in Education Feedback Analysis</a:t>
            </a:r>
          </a:p>
        </p:txBody>
      </p:sp>
      <p:sp>
        <p:nvSpPr>
          <p:cNvPr name="Freeform 37" id="37"/>
          <p:cNvSpPr/>
          <p:nvPr/>
        </p:nvSpPr>
        <p:spPr>
          <a:xfrm flipH="false" flipV="false" rot="0">
            <a:off x="1273656" y="1190369"/>
            <a:ext cx="1790154" cy="1145699"/>
          </a:xfrm>
          <a:custGeom>
            <a:avLst/>
            <a:gdLst/>
            <a:ahLst/>
            <a:cxnLst/>
            <a:rect r="r" b="b" t="t" l="l"/>
            <a:pathLst>
              <a:path h="1145699" w="1790154">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8" id="38"/>
          <p:cNvSpPr txBox="true"/>
          <p:nvPr/>
        </p:nvSpPr>
        <p:spPr>
          <a:xfrm rot="0">
            <a:off x="6533024" y="3356610"/>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rPr>
              <a:t>DEFINITION</a:t>
            </a:r>
          </a:p>
        </p:txBody>
      </p:sp>
      <p:sp>
        <p:nvSpPr>
          <p:cNvPr name="TextBox 39" id="39"/>
          <p:cNvSpPr txBox="true"/>
          <p:nvPr/>
        </p:nvSpPr>
        <p:spPr>
          <a:xfrm rot="0">
            <a:off x="10438258" y="4782185"/>
            <a:ext cx="7849742"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Sentiment Analysis</a:t>
            </a:r>
          </a:p>
        </p:txBody>
      </p:sp>
      <p:sp>
        <p:nvSpPr>
          <p:cNvPr name="TextBox 40" id="40"/>
          <p:cNvSpPr txBox="true"/>
          <p:nvPr/>
        </p:nvSpPr>
        <p:spPr>
          <a:xfrm rot="0">
            <a:off x="10438258" y="5956409"/>
            <a:ext cx="7849742"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Text Mining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43697" y="7319270"/>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494251" y="144891"/>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923378" y="1617613"/>
            <a:ext cx="14441095" cy="7051773"/>
            <a:chOff x="0" y="0"/>
            <a:chExt cx="18758712" cy="9160122"/>
          </a:xfrm>
        </p:grpSpPr>
        <p:sp>
          <p:nvSpPr>
            <p:cNvPr name="Freeform 9" id="9"/>
            <p:cNvSpPr/>
            <p:nvPr/>
          </p:nvSpPr>
          <p:spPr>
            <a:xfrm flipH="false" flipV="false" rot="0">
              <a:off x="31750" y="31750"/>
              <a:ext cx="18695212" cy="9096621"/>
            </a:xfrm>
            <a:custGeom>
              <a:avLst/>
              <a:gdLst/>
              <a:ahLst/>
              <a:cxnLst/>
              <a:rect r="r" b="b" t="t" l="l"/>
              <a:pathLst>
                <a:path h="9096621" w="18695212">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name="Freeform 10" id="10"/>
            <p:cNvSpPr/>
            <p:nvPr/>
          </p:nvSpPr>
          <p:spPr>
            <a:xfrm flipH="false" flipV="false" rot="0">
              <a:off x="0" y="0"/>
              <a:ext cx="18758712" cy="9160121"/>
            </a:xfrm>
            <a:custGeom>
              <a:avLst/>
              <a:gdLst/>
              <a:ahLst/>
              <a:cxnLst/>
              <a:rect r="r" b="b" t="t" l="l"/>
              <a:pathLst>
                <a:path h="9160121" w="18758712">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name="Group 11" id="11"/>
          <p:cNvGrpSpPr/>
          <p:nvPr/>
        </p:nvGrpSpPr>
        <p:grpSpPr>
          <a:xfrm rot="0">
            <a:off x="14588821" y="2015000"/>
            <a:ext cx="1154593" cy="321067"/>
            <a:chOff x="0" y="0"/>
            <a:chExt cx="1539457" cy="428090"/>
          </a:xfrm>
        </p:grpSpPr>
        <p:grpSp>
          <p:nvGrpSpPr>
            <p:cNvPr name="Group 12" id="12"/>
            <p:cNvGrpSpPr/>
            <p:nvPr/>
          </p:nvGrpSpPr>
          <p:grpSpPr>
            <a:xfrm rot="0">
              <a:off x="0" y="0"/>
              <a:ext cx="428090" cy="428090"/>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556206" y="0"/>
              <a:ext cx="428090" cy="428090"/>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111367" y="0"/>
              <a:ext cx="428090" cy="428090"/>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923418" y="2612293"/>
            <a:ext cx="14441095" cy="23812"/>
          </a:xfrm>
          <a:prstGeom prst="line">
            <a:avLst/>
          </a:prstGeom>
          <a:ln cap="flat" w="47625">
            <a:solidFill>
              <a:srgbClr val="000000"/>
            </a:solidFill>
            <a:prstDash val="solid"/>
            <a:headEnd type="none" len="sm" w="sm"/>
            <a:tailEnd type="none" len="sm" w="sm"/>
          </a:ln>
        </p:spPr>
      </p:sp>
      <p:grpSp>
        <p:nvGrpSpPr>
          <p:cNvPr name="Group 22" id="22"/>
          <p:cNvGrpSpPr/>
          <p:nvPr/>
        </p:nvGrpSpPr>
        <p:grpSpPr>
          <a:xfrm rot="0">
            <a:off x="3419151" y="8537118"/>
            <a:ext cx="1023862" cy="1023862"/>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10106257">
            <a:off x="4857745" y="690402"/>
            <a:ext cx="676596" cy="676596"/>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87438" y="7593839"/>
            <a:ext cx="3629641" cy="3629641"/>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2642203" y="3219343"/>
            <a:ext cx="13101211" cy="873125"/>
          </a:xfrm>
          <a:prstGeom prst="rect">
            <a:avLst/>
          </a:prstGeom>
        </p:spPr>
        <p:txBody>
          <a:bodyPr anchor="t" rtlCol="false" tIns="0" lIns="0" bIns="0" rIns="0">
            <a:spAutoFit/>
          </a:bodyPr>
          <a:lstStyle/>
          <a:p>
            <a:pPr algn="ctr">
              <a:lnSpc>
                <a:spcPts val="7000"/>
              </a:lnSpc>
            </a:pPr>
            <a:r>
              <a:rPr lang="en-US" sz="5000" spc="490">
                <a:solidFill>
                  <a:srgbClr val="FFFFFF"/>
                </a:solidFill>
                <a:latin typeface="Asap Condensed Bold"/>
              </a:rPr>
              <a:t>RELATED TOOLS</a:t>
            </a:r>
          </a:p>
        </p:txBody>
      </p:sp>
      <p:grpSp>
        <p:nvGrpSpPr>
          <p:cNvPr name="Group 32" id="32"/>
          <p:cNvGrpSpPr/>
          <p:nvPr/>
        </p:nvGrpSpPr>
        <p:grpSpPr>
          <a:xfrm rot="0">
            <a:off x="16906354" y="5984349"/>
            <a:ext cx="705891" cy="705891"/>
            <a:chOff x="0" y="0"/>
            <a:chExt cx="812800" cy="812800"/>
          </a:xfrm>
        </p:grpSpPr>
        <p:sp>
          <p:nvSpPr>
            <p:cNvPr name="Freeform 33" id="3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642203" y="4273443"/>
            <a:ext cx="7849742"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Visual Studio 2022</a:t>
            </a:r>
          </a:p>
        </p:txBody>
      </p:sp>
      <p:sp>
        <p:nvSpPr>
          <p:cNvPr name="TextBox 36" id="36"/>
          <p:cNvSpPr txBox="true"/>
          <p:nvPr/>
        </p:nvSpPr>
        <p:spPr>
          <a:xfrm rot="0">
            <a:off x="2642203" y="5519948"/>
            <a:ext cx="7557347" cy="13131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Microsoft SQL Server Management Studio</a:t>
            </a:r>
          </a:p>
        </p:txBody>
      </p:sp>
      <p:sp>
        <p:nvSpPr>
          <p:cNvPr name="Freeform 37" id="37"/>
          <p:cNvSpPr/>
          <p:nvPr/>
        </p:nvSpPr>
        <p:spPr>
          <a:xfrm flipH="false" flipV="false" rot="0">
            <a:off x="1273656" y="1190369"/>
            <a:ext cx="1790154" cy="1145699"/>
          </a:xfrm>
          <a:custGeom>
            <a:avLst/>
            <a:gdLst/>
            <a:ahLst/>
            <a:cxnLst/>
            <a:rect r="r" b="b" t="t" l="l"/>
            <a:pathLst>
              <a:path h="1145699" w="1790154">
                <a:moveTo>
                  <a:pt x="0" y="0"/>
                </a:moveTo>
                <a:lnTo>
                  <a:pt x="1790155" y="0"/>
                </a:lnTo>
                <a:lnTo>
                  <a:pt x="1790155"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8" id="38"/>
          <p:cNvSpPr txBox="true"/>
          <p:nvPr/>
        </p:nvSpPr>
        <p:spPr>
          <a:xfrm rot="0">
            <a:off x="10491945" y="4273443"/>
            <a:ext cx="7557347"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C# and Window Forms</a:t>
            </a:r>
          </a:p>
        </p:txBody>
      </p:sp>
      <p:sp>
        <p:nvSpPr>
          <p:cNvPr name="TextBox 39" id="39"/>
          <p:cNvSpPr txBox="true"/>
          <p:nvPr/>
        </p:nvSpPr>
        <p:spPr>
          <a:xfrm rot="0">
            <a:off x="2642203" y="7299853"/>
            <a:ext cx="7557347"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SQL</a:t>
            </a:r>
          </a:p>
        </p:txBody>
      </p:sp>
      <p:sp>
        <p:nvSpPr>
          <p:cNvPr name="TextBox 40" id="40"/>
          <p:cNvSpPr txBox="true"/>
          <p:nvPr/>
        </p:nvSpPr>
        <p:spPr>
          <a:xfrm rot="0">
            <a:off x="10491945" y="7232524"/>
            <a:ext cx="7557347"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ML.NET </a:t>
            </a:r>
          </a:p>
        </p:txBody>
      </p:sp>
      <p:sp>
        <p:nvSpPr>
          <p:cNvPr name="TextBox 41" id="41"/>
          <p:cNvSpPr txBox="true"/>
          <p:nvPr/>
        </p:nvSpPr>
        <p:spPr>
          <a:xfrm rot="0">
            <a:off x="10491945" y="5519948"/>
            <a:ext cx="7557347" cy="64643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000000"/>
                </a:solidFill>
                <a:latin typeface="Asap Condensed Bold"/>
              </a:rPr>
              <a:t>LINQ to SQL</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27354"/>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21083246" cy="10690097"/>
          </a:xfrm>
        </p:grpSpPr>
        <p:sp>
          <p:nvSpPr>
            <p:cNvPr name="Freeform 3" id="3"/>
            <p:cNvSpPr/>
            <p:nvPr/>
          </p:nvSpPr>
          <p:spPr>
            <a:xfrm flipH="false" flipV="false" rot="0">
              <a:off x="31750" y="31750"/>
              <a:ext cx="21019746" cy="10626596"/>
            </a:xfrm>
            <a:custGeom>
              <a:avLst/>
              <a:gdLst/>
              <a:ahLst/>
              <a:cxnLst/>
              <a:rect r="r" b="b" t="t" l="l"/>
              <a:pathLst>
                <a:path h="10626596" w="2101974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name="Freeform 4" id="4"/>
            <p:cNvSpPr/>
            <p:nvPr/>
          </p:nvSpPr>
          <p:spPr>
            <a:xfrm flipH="false" flipV="false" rot="0">
              <a:off x="0" y="0"/>
              <a:ext cx="21083246" cy="10690096"/>
            </a:xfrm>
            <a:custGeom>
              <a:avLst/>
              <a:gdLst/>
              <a:ahLst/>
              <a:cxnLst/>
              <a:rect r="r" b="b" t="t" l="l"/>
              <a:pathLst>
                <a:path h="10690096" w="2108324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name="Group 5" id="5"/>
          <p:cNvGrpSpPr/>
          <p:nvPr/>
        </p:nvGrpSpPr>
        <p:grpSpPr>
          <a:xfrm rot="0">
            <a:off x="15207137" y="1316799"/>
            <a:ext cx="1670088" cy="464416"/>
            <a:chOff x="0" y="0"/>
            <a:chExt cx="2226784" cy="619221"/>
          </a:xfrm>
        </p:grpSpPr>
        <p:grpSp>
          <p:nvGrpSpPr>
            <p:cNvPr name="Group 6" id="6"/>
            <p:cNvGrpSpPr/>
            <p:nvPr/>
          </p:nvGrpSpPr>
          <p:grpSpPr>
            <a:xfrm rot="0">
              <a:off x="0" y="0"/>
              <a:ext cx="619221" cy="619221"/>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04538" y="0"/>
              <a:ext cx="619221" cy="6192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07563" y="0"/>
              <a:ext cx="619221" cy="61922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TextBox 15" id="15"/>
          <p:cNvSpPr txBox="true"/>
          <p:nvPr/>
        </p:nvSpPr>
        <p:spPr>
          <a:xfrm rot="0">
            <a:off x="3838973" y="4070985"/>
            <a:ext cx="10610054" cy="2316480"/>
          </a:xfrm>
          <a:prstGeom prst="rect">
            <a:avLst/>
          </a:prstGeom>
        </p:spPr>
        <p:txBody>
          <a:bodyPr anchor="t" rtlCol="false" tIns="0" lIns="0" bIns="0" rIns="0">
            <a:spAutoFit/>
          </a:bodyPr>
          <a:lstStyle/>
          <a:p>
            <a:pPr algn="ctr">
              <a:lnSpc>
                <a:spcPts val="8910"/>
              </a:lnSpc>
            </a:pPr>
            <a:r>
              <a:rPr lang="en-US" sz="9000">
                <a:solidFill>
                  <a:srgbClr val="000000"/>
                </a:solidFill>
                <a:latin typeface="Asap Condensed Bold"/>
              </a:rPr>
              <a:t>WINDOWS FORMS </a:t>
            </a:r>
          </a:p>
          <a:p>
            <a:pPr algn="ctr">
              <a:lnSpc>
                <a:spcPts val="8910"/>
              </a:lnSpc>
            </a:pPr>
          </a:p>
        </p:txBody>
      </p:sp>
      <p:sp>
        <p:nvSpPr>
          <p:cNvPr name="TextBox 16" id="16"/>
          <p:cNvSpPr txBox="true"/>
          <p:nvPr/>
        </p:nvSpPr>
        <p:spPr>
          <a:xfrm rot="0">
            <a:off x="5507608" y="5445634"/>
            <a:ext cx="7272784" cy="941831"/>
          </a:xfrm>
          <a:prstGeom prst="rect">
            <a:avLst/>
          </a:prstGeom>
        </p:spPr>
        <p:txBody>
          <a:bodyPr anchor="t" rtlCol="false" tIns="0" lIns="0" bIns="0" rIns="0">
            <a:spAutoFit/>
          </a:bodyPr>
          <a:lstStyle/>
          <a:p>
            <a:pPr algn="ctr">
              <a:lnSpc>
                <a:spcPts val="7028"/>
              </a:lnSpc>
            </a:pPr>
            <a:r>
              <a:rPr lang="en-US" sz="7099">
                <a:solidFill>
                  <a:srgbClr val="000000"/>
                </a:solidFill>
                <a:latin typeface="Asap Condensed Bold"/>
              </a:rPr>
              <a:t>INTERFACE DESIGN</a:t>
            </a:r>
          </a:p>
        </p:txBody>
      </p:sp>
      <p:sp>
        <p:nvSpPr>
          <p:cNvPr name="AutoShape 17" id="17"/>
          <p:cNvSpPr/>
          <p:nvPr/>
        </p:nvSpPr>
        <p:spPr>
          <a:xfrm>
            <a:off x="1028700" y="2005522"/>
            <a:ext cx="16230600" cy="0"/>
          </a:xfrm>
          <a:prstGeom prst="line">
            <a:avLst/>
          </a:prstGeom>
          <a:ln cap="flat" w="47625">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235007" y="3616692"/>
            <a:ext cx="4959300" cy="4036656"/>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This form provides windows for students to submit feedback and for lecturers to review and assess courses with</a:t>
            </a:r>
          </a:p>
          <a:p>
            <a:pPr>
              <a:lnSpc>
                <a:spcPts val="3984"/>
              </a:lnSpc>
            </a:pPr>
          </a:p>
          <a:p>
            <a:pPr marL="754559" indent="-377280" lvl="1">
              <a:lnSpc>
                <a:spcPts val="3984"/>
              </a:lnSpc>
              <a:buFont typeface="Arial"/>
              <a:buChar char="•"/>
            </a:pPr>
            <a:r>
              <a:rPr lang="en-US" sz="3494" spc="76">
                <a:solidFill>
                  <a:srgbClr val="000000"/>
                </a:solidFill>
                <a:latin typeface="Dumondi Condensed"/>
              </a:rPr>
              <a:t>"Lecturers Only" button</a:t>
            </a:r>
          </a:p>
          <a:p>
            <a:pPr marL="754559" indent="-377280" lvl="1">
              <a:lnSpc>
                <a:spcPts val="3984"/>
              </a:lnSpc>
              <a:buFont typeface="Arial"/>
              <a:buChar char="•"/>
            </a:pPr>
            <a:r>
              <a:rPr lang="en-US" sz="3494" spc="76">
                <a:solidFill>
                  <a:srgbClr val="000000"/>
                </a:solidFill>
                <a:latin typeface="Dumondi Condensed"/>
              </a:rPr>
              <a:t>"Send Feedback" button</a:t>
            </a:r>
          </a:p>
          <a:p>
            <a:pPr>
              <a:lnSpc>
                <a:spcPts val="3984"/>
              </a:lnSpc>
            </a:pPr>
          </a:p>
        </p:txBody>
      </p:sp>
      <p:grpSp>
        <p:nvGrpSpPr>
          <p:cNvPr name="Group 12" id="12"/>
          <p:cNvGrpSpPr/>
          <p:nvPr/>
        </p:nvGrpSpPr>
        <p:grpSpPr>
          <a:xfrm rot="0">
            <a:off x="17853249" y="-352946"/>
            <a:ext cx="705891" cy="705891"/>
            <a:chOff x="0" y="0"/>
            <a:chExt cx="812800" cy="812800"/>
          </a:xfrm>
        </p:grpSpPr>
        <p:sp>
          <p:nvSpPr>
            <p:cNvPr name="Freeform 13" id="1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2235007" y="2547926"/>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1. frmHome</a:t>
            </a:r>
          </a:p>
        </p:txBody>
      </p:sp>
      <p:grpSp>
        <p:nvGrpSpPr>
          <p:cNvPr name="Group 16" id="16"/>
          <p:cNvGrpSpPr/>
          <p:nvPr/>
        </p:nvGrpSpPr>
        <p:grpSpPr>
          <a:xfrm rot="0">
            <a:off x="725022" y="1617613"/>
            <a:ext cx="11047512" cy="7051773"/>
            <a:chOff x="0" y="0"/>
            <a:chExt cx="14350511" cy="9160122"/>
          </a:xfrm>
        </p:grpSpPr>
        <p:sp>
          <p:nvSpPr>
            <p:cNvPr name="Freeform 17" id="17"/>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8" id="18"/>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9" id="19"/>
          <p:cNvSpPr/>
          <p:nvPr/>
        </p:nvSpPr>
        <p:spPr>
          <a:xfrm flipH="false" flipV="false" rot="0">
            <a:off x="796775" y="1706803"/>
            <a:ext cx="10904006" cy="6873394"/>
          </a:xfrm>
          <a:custGeom>
            <a:avLst/>
            <a:gdLst/>
            <a:ahLst/>
            <a:cxnLst/>
            <a:rect r="r" b="b" t="t" l="l"/>
            <a:pathLst>
              <a:path h="6873394" w="10904006">
                <a:moveTo>
                  <a:pt x="0" y="0"/>
                </a:moveTo>
                <a:lnTo>
                  <a:pt x="10904007" y="0"/>
                </a:lnTo>
                <a:lnTo>
                  <a:pt x="10904007" y="6873394"/>
                </a:lnTo>
                <a:lnTo>
                  <a:pt x="0" y="6873394"/>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06354" y="9049049"/>
            <a:ext cx="2241710" cy="2241710"/>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106257">
            <a:off x="-1851646" y="-2034702"/>
            <a:ext cx="3363512" cy="3363512"/>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39542" y="9049049"/>
            <a:ext cx="3629641" cy="362964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853249" y="-352946"/>
            <a:ext cx="705891" cy="705891"/>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25022" y="1617613"/>
            <a:ext cx="11047512" cy="7051773"/>
            <a:chOff x="0" y="0"/>
            <a:chExt cx="14350511" cy="9160122"/>
          </a:xfrm>
        </p:grpSpPr>
        <p:sp>
          <p:nvSpPr>
            <p:cNvPr name="Freeform 15" id="15"/>
            <p:cNvSpPr/>
            <p:nvPr/>
          </p:nvSpPr>
          <p:spPr>
            <a:xfrm flipH="false" flipV="false" rot="0">
              <a:off x="31750" y="31750"/>
              <a:ext cx="14287012" cy="9096621"/>
            </a:xfrm>
            <a:custGeom>
              <a:avLst/>
              <a:gdLst/>
              <a:ahLst/>
              <a:cxnLst/>
              <a:rect r="r" b="b" t="t" l="l"/>
              <a:pathLst>
                <a:path h="9096621" w="14287012">
                  <a:moveTo>
                    <a:pt x="14194301" y="9096621"/>
                  </a:moveTo>
                  <a:lnTo>
                    <a:pt x="92710" y="9096621"/>
                  </a:lnTo>
                  <a:cubicBezTo>
                    <a:pt x="41910" y="9096621"/>
                    <a:pt x="0" y="9054712"/>
                    <a:pt x="0" y="9003912"/>
                  </a:cubicBezTo>
                  <a:lnTo>
                    <a:pt x="0" y="92710"/>
                  </a:lnTo>
                  <a:cubicBezTo>
                    <a:pt x="0" y="41910"/>
                    <a:pt x="41910" y="0"/>
                    <a:pt x="92710" y="0"/>
                  </a:cubicBezTo>
                  <a:lnTo>
                    <a:pt x="14193031" y="0"/>
                  </a:lnTo>
                  <a:cubicBezTo>
                    <a:pt x="14243831" y="0"/>
                    <a:pt x="14285742" y="41910"/>
                    <a:pt x="14285742" y="92710"/>
                  </a:cubicBezTo>
                  <a:lnTo>
                    <a:pt x="14285742" y="9002642"/>
                  </a:lnTo>
                  <a:cubicBezTo>
                    <a:pt x="14287012" y="9054712"/>
                    <a:pt x="14245101" y="9096621"/>
                    <a:pt x="14194301" y="9096621"/>
                  </a:cubicBezTo>
                  <a:close/>
                </a:path>
              </a:pathLst>
            </a:custGeom>
            <a:solidFill>
              <a:srgbClr val="FFFFFF"/>
            </a:solidFill>
          </p:spPr>
        </p:sp>
        <p:sp>
          <p:nvSpPr>
            <p:cNvPr name="Freeform 16" id="16"/>
            <p:cNvSpPr/>
            <p:nvPr/>
          </p:nvSpPr>
          <p:spPr>
            <a:xfrm flipH="false" flipV="false" rot="0">
              <a:off x="0" y="0"/>
              <a:ext cx="14350512" cy="9160121"/>
            </a:xfrm>
            <a:custGeom>
              <a:avLst/>
              <a:gdLst/>
              <a:ahLst/>
              <a:cxnLst/>
              <a:rect r="r" b="b" t="t" l="l"/>
              <a:pathLst>
                <a:path h="9160121" w="14350512">
                  <a:moveTo>
                    <a:pt x="14226051" y="59690"/>
                  </a:moveTo>
                  <a:cubicBezTo>
                    <a:pt x="14261612" y="59690"/>
                    <a:pt x="14290821" y="88900"/>
                    <a:pt x="14290821" y="124460"/>
                  </a:cubicBezTo>
                  <a:lnTo>
                    <a:pt x="14290821" y="9035662"/>
                  </a:lnTo>
                  <a:cubicBezTo>
                    <a:pt x="14290821" y="9071221"/>
                    <a:pt x="14261612" y="9100431"/>
                    <a:pt x="14226051" y="9100431"/>
                  </a:cubicBezTo>
                  <a:lnTo>
                    <a:pt x="124460" y="9100431"/>
                  </a:lnTo>
                  <a:cubicBezTo>
                    <a:pt x="88900" y="9100431"/>
                    <a:pt x="59690" y="9071221"/>
                    <a:pt x="59690" y="9035662"/>
                  </a:cubicBezTo>
                  <a:lnTo>
                    <a:pt x="59690" y="124460"/>
                  </a:lnTo>
                  <a:cubicBezTo>
                    <a:pt x="59690" y="88900"/>
                    <a:pt x="88900" y="59690"/>
                    <a:pt x="124460" y="59690"/>
                  </a:cubicBezTo>
                  <a:lnTo>
                    <a:pt x="14226051" y="59690"/>
                  </a:lnTo>
                  <a:moveTo>
                    <a:pt x="14226051" y="0"/>
                  </a:moveTo>
                  <a:lnTo>
                    <a:pt x="124460" y="0"/>
                  </a:lnTo>
                  <a:cubicBezTo>
                    <a:pt x="55880" y="0"/>
                    <a:pt x="0" y="55880"/>
                    <a:pt x="0" y="124460"/>
                  </a:cubicBezTo>
                  <a:lnTo>
                    <a:pt x="0" y="9035662"/>
                  </a:lnTo>
                  <a:cubicBezTo>
                    <a:pt x="0" y="9104242"/>
                    <a:pt x="55880" y="9160121"/>
                    <a:pt x="124460" y="9160121"/>
                  </a:cubicBezTo>
                  <a:lnTo>
                    <a:pt x="14226051" y="9160121"/>
                  </a:lnTo>
                  <a:cubicBezTo>
                    <a:pt x="14294631" y="9160121"/>
                    <a:pt x="14350512" y="9104242"/>
                    <a:pt x="14350512" y="9035662"/>
                  </a:cubicBezTo>
                  <a:lnTo>
                    <a:pt x="14350512" y="124460"/>
                  </a:lnTo>
                  <a:cubicBezTo>
                    <a:pt x="14350512" y="55880"/>
                    <a:pt x="14294631" y="0"/>
                    <a:pt x="14226051" y="0"/>
                  </a:cubicBezTo>
                  <a:close/>
                </a:path>
              </a:pathLst>
            </a:custGeom>
            <a:solidFill>
              <a:srgbClr val="191919"/>
            </a:solidFill>
          </p:spPr>
        </p:sp>
      </p:grpSp>
      <p:sp>
        <p:nvSpPr>
          <p:cNvPr name="Freeform 17" id="17"/>
          <p:cNvSpPr/>
          <p:nvPr/>
        </p:nvSpPr>
        <p:spPr>
          <a:xfrm flipH="false" flipV="false" rot="0">
            <a:off x="798459" y="1694711"/>
            <a:ext cx="10911129" cy="6942793"/>
          </a:xfrm>
          <a:custGeom>
            <a:avLst/>
            <a:gdLst/>
            <a:ahLst/>
            <a:cxnLst/>
            <a:rect r="r" b="b" t="t" l="l"/>
            <a:pathLst>
              <a:path h="6942793" w="10911129">
                <a:moveTo>
                  <a:pt x="0" y="0"/>
                </a:moveTo>
                <a:lnTo>
                  <a:pt x="10911129" y="0"/>
                </a:lnTo>
                <a:lnTo>
                  <a:pt x="10911129" y="6942793"/>
                </a:lnTo>
                <a:lnTo>
                  <a:pt x="0" y="6942793"/>
                </a:lnTo>
                <a:lnTo>
                  <a:pt x="0" y="0"/>
                </a:lnTo>
                <a:close/>
              </a:path>
            </a:pathLst>
          </a:custGeom>
          <a:blipFill>
            <a:blip r:embed="rId2"/>
            <a:stretch>
              <a:fillRect l="-673" t="-906" r="-576" b="0"/>
            </a:stretch>
          </a:blipFill>
        </p:spPr>
      </p:sp>
      <p:sp>
        <p:nvSpPr>
          <p:cNvPr name="TextBox 18" id="18"/>
          <p:cNvSpPr txBox="true"/>
          <p:nvPr/>
        </p:nvSpPr>
        <p:spPr>
          <a:xfrm rot="0">
            <a:off x="12235007" y="3364280"/>
            <a:ext cx="5618242" cy="4541481"/>
          </a:xfrm>
          <a:prstGeom prst="rect">
            <a:avLst/>
          </a:prstGeom>
        </p:spPr>
        <p:txBody>
          <a:bodyPr anchor="t" rtlCol="false" tIns="0" lIns="0" bIns="0" rIns="0">
            <a:spAutoFit/>
          </a:bodyPr>
          <a:lstStyle/>
          <a:p>
            <a:pPr>
              <a:lnSpc>
                <a:spcPts val="3984"/>
              </a:lnSpc>
            </a:pPr>
            <a:r>
              <a:rPr lang="en-US" sz="3494" spc="76">
                <a:solidFill>
                  <a:srgbClr val="000000"/>
                </a:solidFill>
                <a:latin typeface="Dumondi Condensed"/>
              </a:rPr>
              <a:t>This form let users to enter details, choose their class and subject, and submit feedback to the database.</a:t>
            </a:r>
          </a:p>
          <a:p>
            <a:pPr>
              <a:lnSpc>
                <a:spcPts val="3984"/>
              </a:lnSpc>
            </a:pPr>
          </a:p>
          <a:p>
            <a:pPr marL="754559" indent="-377280" lvl="1">
              <a:lnSpc>
                <a:spcPts val="3984"/>
              </a:lnSpc>
              <a:buFont typeface="Arial"/>
              <a:buChar char="•"/>
            </a:pPr>
            <a:r>
              <a:rPr lang="en-US" sz="3494" spc="76">
                <a:solidFill>
                  <a:srgbClr val="000000"/>
                </a:solidFill>
                <a:latin typeface="Dumondi Condensed"/>
              </a:rPr>
              <a:t>Textboxes "Student Code" and "Email"</a:t>
            </a:r>
          </a:p>
          <a:p>
            <a:pPr marL="754559" indent="-377280" lvl="1">
              <a:lnSpc>
                <a:spcPts val="3984"/>
              </a:lnSpc>
              <a:buFont typeface="Arial"/>
              <a:buChar char="•"/>
            </a:pPr>
            <a:r>
              <a:rPr lang="en-US" sz="3494" spc="76">
                <a:solidFill>
                  <a:srgbClr val="000000"/>
                </a:solidFill>
                <a:latin typeface="Dumondi Condensed"/>
              </a:rPr>
              <a:t>Combobox "Faculty"</a:t>
            </a:r>
          </a:p>
          <a:p>
            <a:pPr marL="754559" indent="-377280" lvl="1">
              <a:lnSpc>
                <a:spcPts val="3984"/>
              </a:lnSpc>
              <a:buFont typeface="Arial"/>
              <a:buChar char="•"/>
            </a:pPr>
            <a:r>
              <a:rPr lang="en-US" sz="3494" spc="76">
                <a:solidFill>
                  <a:srgbClr val="000000"/>
                </a:solidFill>
                <a:latin typeface="Dumondi Condensed"/>
              </a:rPr>
              <a:t>Combobox "Class"</a:t>
            </a:r>
          </a:p>
          <a:p>
            <a:pPr marL="754559" indent="-377280" lvl="1">
              <a:lnSpc>
                <a:spcPts val="3984"/>
              </a:lnSpc>
              <a:buFont typeface="Arial"/>
              <a:buChar char="•"/>
            </a:pPr>
            <a:r>
              <a:rPr lang="en-US" sz="3494" spc="76">
                <a:solidFill>
                  <a:srgbClr val="000000"/>
                </a:solidFill>
                <a:latin typeface="Dumondi Condensed"/>
              </a:rPr>
              <a:t>Combobox </a:t>
            </a:r>
            <a:r>
              <a:rPr lang="en-US" sz="3494" spc="76">
                <a:solidFill>
                  <a:srgbClr val="000000"/>
                </a:solidFill>
                <a:latin typeface="Dumondi Condensed"/>
              </a:rPr>
              <a:t>"Subject"</a:t>
            </a:r>
          </a:p>
        </p:txBody>
      </p:sp>
      <p:sp>
        <p:nvSpPr>
          <p:cNvPr name="TextBox 19" id="19"/>
          <p:cNvSpPr txBox="true"/>
          <p:nvPr/>
        </p:nvSpPr>
        <p:spPr>
          <a:xfrm rot="0">
            <a:off x="12235007" y="2295514"/>
            <a:ext cx="5024293" cy="755015"/>
          </a:xfrm>
          <a:prstGeom prst="rect">
            <a:avLst/>
          </a:prstGeom>
        </p:spPr>
        <p:txBody>
          <a:bodyPr anchor="t" rtlCol="false" tIns="0" lIns="0" bIns="0" rIns="0">
            <a:spAutoFit/>
          </a:bodyPr>
          <a:lstStyle/>
          <a:p>
            <a:pPr algn="just">
              <a:lnSpc>
                <a:spcPts val="6160"/>
              </a:lnSpc>
            </a:pPr>
            <a:r>
              <a:rPr lang="en-US" sz="4400">
                <a:solidFill>
                  <a:srgbClr val="000000"/>
                </a:solidFill>
                <a:latin typeface="Asap Condensed Bold"/>
              </a:rPr>
              <a:t>2. frmSendFeedback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DAFrBdmgAUA</dc:identifier>
  <dcterms:modified xsi:type="dcterms:W3CDTF">2011-08-01T06:04:30Z</dcterms:modified>
  <cp:revision>1</cp:revision>
  <dc:title>TextMining</dc:title>
</cp:coreProperties>
</file>